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74" r:id="rId2"/>
  </p:sldMasterIdLst>
  <p:notesMasterIdLst>
    <p:notesMasterId r:id="rId39"/>
  </p:notesMasterIdLst>
  <p:sldIdLst>
    <p:sldId id="340" r:id="rId3"/>
    <p:sldId id="339" r:id="rId4"/>
    <p:sldId id="308" r:id="rId5"/>
    <p:sldId id="309" r:id="rId6"/>
    <p:sldId id="287" r:id="rId7"/>
    <p:sldId id="288" r:id="rId8"/>
    <p:sldId id="292" r:id="rId9"/>
    <p:sldId id="270" r:id="rId10"/>
    <p:sldId id="271" r:id="rId11"/>
    <p:sldId id="272" r:id="rId12"/>
    <p:sldId id="614" r:id="rId13"/>
    <p:sldId id="615" r:id="rId14"/>
    <p:sldId id="293" r:id="rId15"/>
    <p:sldId id="274" r:id="rId16"/>
    <p:sldId id="275" r:id="rId17"/>
    <p:sldId id="276" r:id="rId18"/>
    <p:sldId id="277" r:id="rId19"/>
    <p:sldId id="306" r:id="rId20"/>
    <p:sldId id="307" r:id="rId21"/>
    <p:sldId id="278" r:id="rId22"/>
    <p:sldId id="302" r:id="rId23"/>
    <p:sldId id="294" r:id="rId24"/>
    <p:sldId id="282" r:id="rId25"/>
    <p:sldId id="296" r:id="rId26"/>
    <p:sldId id="478" r:id="rId27"/>
    <p:sldId id="608" r:id="rId28"/>
    <p:sldId id="613" r:id="rId29"/>
    <p:sldId id="616" r:id="rId30"/>
    <p:sldId id="617" r:id="rId31"/>
    <p:sldId id="618" r:id="rId32"/>
    <p:sldId id="619" r:id="rId33"/>
    <p:sldId id="620" r:id="rId34"/>
    <p:sldId id="621" r:id="rId35"/>
    <p:sldId id="622" r:id="rId36"/>
    <p:sldId id="623" r:id="rId37"/>
    <p:sldId id="624" r:id="rId38"/>
  </p:sldIdLst>
  <p:sldSz cx="12192000" cy="6858000"/>
  <p:notesSz cx="6858000" cy="9144000"/>
  <p:embeddedFontLst>
    <p:embeddedFont>
      <p:font typeface="Agency FB" panose="020B0503020202020204" pitchFamily="34" charset="0"/>
      <p:regular r:id="rId40"/>
      <p:bold r:id="rId41"/>
    </p:embeddedFont>
    <p:embeddedFont>
      <p:font typeface="Arial Black" panose="020B0A04020102020204" pitchFamily="34" charset="0"/>
      <p:bold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Tahoma" panose="020B0604030504040204" pitchFamily="34" charset="0"/>
      <p:regular r:id="rId47"/>
      <p:bold r:id="rId48"/>
    </p:embeddedFont>
    <p:embeddedFont>
      <p:font typeface="等线" panose="02010600030101010101" pitchFamily="2" charset="-122"/>
      <p:regular r:id="rId49"/>
      <p:bold r:id="rId50"/>
    </p:embeddedFont>
    <p:embeddedFont>
      <p:font typeface="仿宋" panose="02010609060101010101" pitchFamily="49" charset="-122"/>
      <p:regular r:id="rId51"/>
    </p:embeddedFont>
    <p:embeddedFont>
      <p:font typeface="黑体" panose="02010609060101010101" pitchFamily="49" charset="-122"/>
      <p:regular r:id="rId52"/>
    </p:embeddedFont>
    <p:embeddedFont>
      <p:font typeface="华文楷体" panose="02010600040101010101" pitchFamily="2" charset="-122"/>
      <p:regular r:id="rId53"/>
    </p:embeddedFont>
    <p:embeddedFont>
      <p:font typeface="华文隶书" panose="02010800040101010101" pitchFamily="2" charset="-122"/>
      <p:regular r:id="rId54"/>
    </p:embeddedFont>
    <p:embeddedFont>
      <p:font typeface="华文新魏" panose="02010800040101010101" pitchFamily="2" charset="-122"/>
      <p:regular r:id="rId55"/>
    </p:embeddedFont>
    <p:embeddedFont>
      <p:font typeface="微软雅黑" panose="020B0503020204020204" pitchFamily="34" charset="-122"/>
      <p:regular r:id="rId56"/>
      <p:bold r:id="rId57"/>
    </p:embeddedFont>
  </p:embeddedFontLst>
  <p:custDataLst>
    <p:tags r:id="rId5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>
          <p15:clr>
            <a:srgbClr val="A4A3A4"/>
          </p15:clr>
        </p15:guide>
        <p15:guide id="2" orient="horz" pos="4190">
          <p15:clr>
            <a:srgbClr val="A4A3A4"/>
          </p15:clr>
        </p15:guide>
        <p15:guide id="3" orient="horz" pos="561">
          <p15:clr>
            <a:srgbClr val="A4A3A4"/>
          </p15:clr>
        </p15:guide>
        <p15:guide id="4" orient="horz" pos="655">
          <p15:clr>
            <a:srgbClr val="A4A3A4"/>
          </p15:clr>
        </p15:guide>
        <p15:guide id="5" orient="horz" pos="4017">
          <p15:clr>
            <a:srgbClr val="A4A3A4"/>
          </p15:clr>
        </p15:guide>
        <p15:guide id="6" orient="horz" pos="3888">
          <p15:clr>
            <a:srgbClr val="A4A3A4"/>
          </p15:clr>
        </p15:guide>
        <p15:guide id="7" pos="230">
          <p15:clr>
            <a:srgbClr val="A4A3A4"/>
          </p15:clr>
        </p15:guide>
        <p15:guide id="8" pos="74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CFE"/>
    <a:srgbClr val="F3F3F3"/>
    <a:srgbClr val="0000CC"/>
    <a:srgbClr val="3333FF"/>
    <a:srgbClr val="FFFFFC"/>
    <a:srgbClr val="FFFFFF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8" autoAdjust="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129"/>
        <p:guide orient="horz" pos="4190"/>
        <p:guide orient="horz" pos="561"/>
        <p:guide orient="horz" pos="655"/>
        <p:guide orient="horz" pos="4017"/>
        <p:guide orient="horz" pos="3888"/>
        <p:guide pos="230"/>
        <p:guide pos="74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61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72073E-BDE2-4F59-843A-60F2ED6F1C2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5DD3113-880E-4797-92A1-D2D0BE5741EB}">
      <dgm:prSet phldrT="[文本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农业、手工业合作化</a:t>
          </a:r>
          <a:endParaRPr lang="zh-CN" altLang="en-US" dirty="0">
            <a:solidFill>
              <a:schemeClr val="tx1"/>
            </a:solidFill>
          </a:endParaRPr>
        </a:p>
      </dgm:t>
    </dgm:pt>
    <dgm:pt modelId="{FE330A21-4329-48A3-A211-207F20F3B47E}" type="parTrans" cxnId="{31E0CBCF-3B50-4AC4-ADC7-FA537123A0C5}">
      <dgm:prSet/>
      <dgm:spPr/>
      <dgm:t>
        <a:bodyPr/>
        <a:lstStyle/>
        <a:p>
          <a:endParaRPr lang="zh-CN" altLang="en-US"/>
        </a:p>
      </dgm:t>
    </dgm:pt>
    <dgm:pt modelId="{8BA9688B-A986-4E66-B8D9-4AB42CBD75DE}" type="sibTrans" cxnId="{31E0CBCF-3B50-4AC4-ADC7-FA537123A0C5}">
      <dgm:prSet/>
      <dgm:spPr/>
      <dgm:t>
        <a:bodyPr/>
        <a:lstStyle/>
        <a:p>
          <a:endParaRPr lang="zh-CN" altLang="en-US"/>
        </a:p>
      </dgm:t>
    </dgm:pt>
    <dgm:pt modelId="{A1F27FC5-1A88-4C68-B2E2-E94DC86F5CD7}">
      <dgm:prSet phldrT="[文本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公私合营</a:t>
          </a:r>
          <a:endParaRPr lang="zh-CN" altLang="en-US" dirty="0">
            <a:solidFill>
              <a:schemeClr val="tx1"/>
            </a:solidFill>
          </a:endParaRPr>
        </a:p>
      </dgm:t>
    </dgm:pt>
    <dgm:pt modelId="{5199BE2F-70A9-4A9B-8F90-3B48CA9579C4}" type="parTrans" cxnId="{F9198A45-6621-4D03-AEBF-6A3D4893BEF8}">
      <dgm:prSet/>
      <dgm:spPr/>
      <dgm:t>
        <a:bodyPr/>
        <a:lstStyle/>
        <a:p>
          <a:endParaRPr lang="zh-CN" altLang="en-US"/>
        </a:p>
      </dgm:t>
    </dgm:pt>
    <dgm:pt modelId="{BCC99EBE-56DC-4C5C-AFB1-A4AC9388295D}" type="sibTrans" cxnId="{F9198A45-6621-4D03-AEBF-6A3D4893BEF8}">
      <dgm:prSet/>
      <dgm:spPr/>
      <dgm:t>
        <a:bodyPr/>
        <a:lstStyle/>
        <a:p>
          <a:endParaRPr lang="zh-CN" altLang="en-US"/>
        </a:p>
      </dgm:t>
    </dgm:pt>
    <dgm:pt modelId="{A8E37D4A-B446-4D46-8EF8-767FE1BE6332}">
      <dgm:prSet phldrT="[文本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三大改造完成的意义</a:t>
          </a:r>
          <a:endParaRPr lang="zh-CN" altLang="en-US" dirty="0">
            <a:solidFill>
              <a:schemeClr val="tx1"/>
            </a:solidFill>
          </a:endParaRPr>
        </a:p>
      </dgm:t>
    </dgm:pt>
    <dgm:pt modelId="{641D9B0F-BC69-4001-831D-4FBCF062FEC4}" type="parTrans" cxnId="{294CFEDD-77E9-432A-A540-9E9C06C54F9D}">
      <dgm:prSet/>
      <dgm:spPr/>
      <dgm:t>
        <a:bodyPr/>
        <a:lstStyle/>
        <a:p>
          <a:endParaRPr lang="zh-CN" altLang="en-US"/>
        </a:p>
      </dgm:t>
    </dgm:pt>
    <dgm:pt modelId="{826529A3-7CA7-4054-9502-B17AB9090E3E}" type="sibTrans" cxnId="{294CFEDD-77E9-432A-A540-9E9C06C54F9D}">
      <dgm:prSet/>
      <dgm:spPr/>
      <dgm:t>
        <a:bodyPr/>
        <a:lstStyle/>
        <a:p>
          <a:endParaRPr lang="zh-CN" altLang="en-US"/>
        </a:p>
      </dgm:t>
    </dgm:pt>
    <dgm:pt modelId="{BCEFF7A4-8A44-4D70-860E-8E8A60F5DF56}" type="pres">
      <dgm:prSet presAssocID="{CF72073E-BDE2-4F59-843A-60F2ED6F1C2A}" presName="linear" presStyleCnt="0">
        <dgm:presLayoutVars>
          <dgm:dir/>
          <dgm:animLvl val="lvl"/>
          <dgm:resizeHandles val="exact"/>
        </dgm:presLayoutVars>
      </dgm:prSet>
      <dgm:spPr/>
    </dgm:pt>
    <dgm:pt modelId="{83A43E4E-351B-48D1-A45A-43430F6D578E}" type="pres">
      <dgm:prSet presAssocID="{85DD3113-880E-4797-92A1-D2D0BE5741EB}" presName="parentLin" presStyleCnt="0"/>
      <dgm:spPr/>
    </dgm:pt>
    <dgm:pt modelId="{E2CCCB23-7503-45A7-AFE2-B5B8D8CA4BA3}" type="pres">
      <dgm:prSet presAssocID="{85DD3113-880E-4797-92A1-D2D0BE5741EB}" presName="parentLeftMargin" presStyleLbl="node1" presStyleIdx="0" presStyleCnt="3"/>
      <dgm:spPr/>
    </dgm:pt>
    <dgm:pt modelId="{FFE19745-7179-4ECC-AEFB-B0E3BD99ADFA}" type="pres">
      <dgm:prSet presAssocID="{85DD3113-880E-4797-92A1-D2D0BE5741E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2C740C1-95CD-4D1A-ABA8-335C3BF3B5F3}" type="pres">
      <dgm:prSet presAssocID="{85DD3113-880E-4797-92A1-D2D0BE5741EB}" presName="negativeSpace" presStyleCnt="0"/>
      <dgm:spPr/>
    </dgm:pt>
    <dgm:pt modelId="{02F75126-7332-446D-BD8D-B8E14C803829}" type="pres">
      <dgm:prSet presAssocID="{85DD3113-880E-4797-92A1-D2D0BE5741EB}" presName="childText" presStyleLbl="conFgAcc1" presStyleIdx="0" presStyleCnt="3">
        <dgm:presLayoutVars>
          <dgm:bulletEnabled val="1"/>
        </dgm:presLayoutVars>
      </dgm:prSet>
      <dgm:spPr/>
    </dgm:pt>
    <dgm:pt modelId="{37291ABF-FE90-42F8-BCE8-B923C557EF54}" type="pres">
      <dgm:prSet presAssocID="{8BA9688B-A986-4E66-B8D9-4AB42CBD75DE}" presName="spaceBetweenRectangles" presStyleCnt="0"/>
      <dgm:spPr/>
    </dgm:pt>
    <dgm:pt modelId="{C4462A39-7730-408B-BF50-61FEFBF67BF7}" type="pres">
      <dgm:prSet presAssocID="{A1F27FC5-1A88-4C68-B2E2-E94DC86F5CD7}" presName="parentLin" presStyleCnt="0"/>
      <dgm:spPr/>
    </dgm:pt>
    <dgm:pt modelId="{043689CF-E5EE-48FE-8D6A-BDA8D8E03BF1}" type="pres">
      <dgm:prSet presAssocID="{A1F27FC5-1A88-4C68-B2E2-E94DC86F5CD7}" presName="parentLeftMargin" presStyleLbl="node1" presStyleIdx="0" presStyleCnt="3"/>
      <dgm:spPr/>
    </dgm:pt>
    <dgm:pt modelId="{D9AC964B-1417-42C0-B6A2-97A49247300D}" type="pres">
      <dgm:prSet presAssocID="{A1F27FC5-1A88-4C68-B2E2-E94DC86F5CD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02C16EA-EC25-4A43-BD83-905C22CBB035}" type="pres">
      <dgm:prSet presAssocID="{A1F27FC5-1A88-4C68-B2E2-E94DC86F5CD7}" presName="negativeSpace" presStyleCnt="0"/>
      <dgm:spPr/>
    </dgm:pt>
    <dgm:pt modelId="{B5D780A1-06A3-40C2-A013-55D5CD5C46D7}" type="pres">
      <dgm:prSet presAssocID="{A1F27FC5-1A88-4C68-B2E2-E94DC86F5CD7}" presName="childText" presStyleLbl="conFgAcc1" presStyleIdx="1" presStyleCnt="3">
        <dgm:presLayoutVars>
          <dgm:bulletEnabled val="1"/>
        </dgm:presLayoutVars>
      </dgm:prSet>
      <dgm:spPr/>
    </dgm:pt>
    <dgm:pt modelId="{8511505D-3F06-4680-BFD6-ACE4E6467AB4}" type="pres">
      <dgm:prSet presAssocID="{BCC99EBE-56DC-4C5C-AFB1-A4AC9388295D}" presName="spaceBetweenRectangles" presStyleCnt="0"/>
      <dgm:spPr/>
    </dgm:pt>
    <dgm:pt modelId="{B545DC6C-D0EC-4CFF-A119-1833AD54C88A}" type="pres">
      <dgm:prSet presAssocID="{A8E37D4A-B446-4D46-8EF8-767FE1BE6332}" presName="parentLin" presStyleCnt="0"/>
      <dgm:spPr/>
    </dgm:pt>
    <dgm:pt modelId="{59A21849-395D-4994-9CFE-D067F124D324}" type="pres">
      <dgm:prSet presAssocID="{A8E37D4A-B446-4D46-8EF8-767FE1BE6332}" presName="parentLeftMargin" presStyleLbl="node1" presStyleIdx="1" presStyleCnt="3"/>
      <dgm:spPr/>
    </dgm:pt>
    <dgm:pt modelId="{1724ED56-97DF-4A21-BCA7-BF0581CFFA59}" type="pres">
      <dgm:prSet presAssocID="{A8E37D4A-B446-4D46-8EF8-767FE1BE6332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7DCDCFD-1848-4653-8DD8-8AF03DEEEBFA}" type="pres">
      <dgm:prSet presAssocID="{A8E37D4A-B446-4D46-8EF8-767FE1BE6332}" presName="negativeSpace" presStyleCnt="0"/>
      <dgm:spPr/>
    </dgm:pt>
    <dgm:pt modelId="{431673F2-F138-470F-91DD-73BA423F4A44}" type="pres">
      <dgm:prSet presAssocID="{A8E37D4A-B446-4D46-8EF8-767FE1BE6332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0124D00-7BFC-49AB-AA3A-F9F157F4A2D2}" type="presOf" srcId="{A1F27FC5-1A88-4C68-B2E2-E94DC86F5CD7}" destId="{D9AC964B-1417-42C0-B6A2-97A49247300D}" srcOrd="1" destOrd="0" presId="urn:microsoft.com/office/officeart/2005/8/layout/list1"/>
    <dgm:cxn modelId="{E50F290F-EAB2-4F1A-AFDF-005661D60D27}" type="presOf" srcId="{A1F27FC5-1A88-4C68-B2E2-E94DC86F5CD7}" destId="{043689CF-E5EE-48FE-8D6A-BDA8D8E03BF1}" srcOrd="0" destOrd="0" presId="urn:microsoft.com/office/officeart/2005/8/layout/list1"/>
    <dgm:cxn modelId="{E37F8538-D0C8-43BB-AC07-4DD64E3449E4}" type="presOf" srcId="{A8E37D4A-B446-4D46-8EF8-767FE1BE6332}" destId="{1724ED56-97DF-4A21-BCA7-BF0581CFFA59}" srcOrd="1" destOrd="0" presId="urn:microsoft.com/office/officeart/2005/8/layout/list1"/>
    <dgm:cxn modelId="{A1A08142-17B8-4039-8691-A8E54331ED47}" type="presOf" srcId="{85DD3113-880E-4797-92A1-D2D0BE5741EB}" destId="{FFE19745-7179-4ECC-AEFB-B0E3BD99ADFA}" srcOrd="1" destOrd="0" presId="urn:microsoft.com/office/officeart/2005/8/layout/list1"/>
    <dgm:cxn modelId="{F9198A45-6621-4D03-AEBF-6A3D4893BEF8}" srcId="{CF72073E-BDE2-4F59-843A-60F2ED6F1C2A}" destId="{A1F27FC5-1A88-4C68-B2E2-E94DC86F5CD7}" srcOrd="1" destOrd="0" parTransId="{5199BE2F-70A9-4A9B-8F90-3B48CA9579C4}" sibTransId="{BCC99EBE-56DC-4C5C-AFB1-A4AC9388295D}"/>
    <dgm:cxn modelId="{662F7A72-8DCB-4E3A-B769-92E2DB44812D}" type="presOf" srcId="{A8E37D4A-B446-4D46-8EF8-767FE1BE6332}" destId="{59A21849-395D-4994-9CFE-D067F124D324}" srcOrd="0" destOrd="0" presId="urn:microsoft.com/office/officeart/2005/8/layout/list1"/>
    <dgm:cxn modelId="{301C287F-7CDE-436B-B3F3-E4C7EE6DBDBF}" type="presOf" srcId="{CF72073E-BDE2-4F59-843A-60F2ED6F1C2A}" destId="{BCEFF7A4-8A44-4D70-860E-8E8A60F5DF56}" srcOrd="0" destOrd="0" presId="urn:microsoft.com/office/officeart/2005/8/layout/list1"/>
    <dgm:cxn modelId="{2AE96BAD-831F-4E9B-BAC8-AF2DAC9EC4BE}" type="presOf" srcId="{85DD3113-880E-4797-92A1-D2D0BE5741EB}" destId="{E2CCCB23-7503-45A7-AFE2-B5B8D8CA4BA3}" srcOrd="0" destOrd="0" presId="urn:microsoft.com/office/officeart/2005/8/layout/list1"/>
    <dgm:cxn modelId="{31E0CBCF-3B50-4AC4-ADC7-FA537123A0C5}" srcId="{CF72073E-BDE2-4F59-843A-60F2ED6F1C2A}" destId="{85DD3113-880E-4797-92A1-D2D0BE5741EB}" srcOrd="0" destOrd="0" parTransId="{FE330A21-4329-48A3-A211-207F20F3B47E}" sibTransId="{8BA9688B-A986-4E66-B8D9-4AB42CBD75DE}"/>
    <dgm:cxn modelId="{294CFEDD-77E9-432A-A540-9E9C06C54F9D}" srcId="{CF72073E-BDE2-4F59-843A-60F2ED6F1C2A}" destId="{A8E37D4A-B446-4D46-8EF8-767FE1BE6332}" srcOrd="2" destOrd="0" parTransId="{641D9B0F-BC69-4001-831D-4FBCF062FEC4}" sibTransId="{826529A3-7CA7-4054-9502-B17AB9090E3E}"/>
    <dgm:cxn modelId="{1529C674-0B4A-4E3A-B3D6-B734685B8691}" type="presParOf" srcId="{BCEFF7A4-8A44-4D70-860E-8E8A60F5DF56}" destId="{83A43E4E-351B-48D1-A45A-43430F6D578E}" srcOrd="0" destOrd="0" presId="urn:microsoft.com/office/officeart/2005/8/layout/list1"/>
    <dgm:cxn modelId="{E1781AA8-75E0-4E66-B010-85EF95373C12}" type="presParOf" srcId="{83A43E4E-351B-48D1-A45A-43430F6D578E}" destId="{E2CCCB23-7503-45A7-AFE2-B5B8D8CA4BA3}" srcOrd="0" destOrd="0" presId="urn:microsoft.com/office/officeart/2005/8/layout/list1"/>
    <dgm:cxn modelId="{D3B6B422-F340-47C6-98D6-99F2682FB9E7}" type="presParOf" srcId="{83A43E4E-351B-48D1-A45A-43430F6D578E}" destId="{FFE19745-7179-4ECC-AEFB-B0E3BD99ADFA}" srcOrd="1" destOrd="0" presId="urn:microsoft.com/office/officeart/2005/8/layout/list1"/>
    <dgm:cxn modelId="{115C9CD3-BD9C-43D0-A153-3AB869987E93}" type="presParOf" srcId="{BCEFF7A4-8A44-4D70-860E-8E8A60F5DF56}" destId="{42C740C1-95CD-4D1A-ABA8-335C3BF3B5F3}" srcOrd="1" destOrd="0" presId="urn:microsoft.com/office/officeart/2005/8/layout/list1"/>
    <dgm:cxn modelId="{AA4F25EE-DA1C-4E45-B518-8FEA4E6182BE}" type="presParOf" srcId="{BCEFF7A4-8A44-4D70-860E-8E8A60F5DF56}" destId="{02F75126-7332-446D-BD8D-B8E14C803829}" srcOrd="2" destOrd="0" presId="urn:microsoft.com/office/officeart/2005/8/layout/list1"/>
    <dgm:cxn modelId="{CD2375CF-3907-4EFD-93B5-82C729C03977}" type="presParOf" srcId="{BCEFF7A4-8A44-4D70-860E-8E8A60F5DF56}" destId="{37291ABF-FE90-42F8-BCE8-B923C557EF54}" srcOrd="3" destOrd="0" presId="urn:microsoft.com/office/officeart/2005/8/layout/list1"/>
    <dgm:cxn modelId="{BA889760-2062-4761-B779-08C4394AEA28}" type="presParOf" srcId="{BCEFF7A4-8A44-4D70-860E-8E8A60F5DF56}" destId="{C4462A39-7730-408B-BF50-61FEFBF67BF7}" srcOrd="4" destOrd="0" presId="urn:microsoft.com/office/officeart/2005/8/layout/list1"/>
    <dgm:cxn modelId="{33FD0937-24FD-4E65-8622-B6677BA0FD06}" type="presParOf" srcId="{C4462A39-7730-408B-BF50-61FEFBF67BF7}" destId="{043689CF-E5EE-48FE-8D6A-BDA8D8E03BF1}" srcOrd="0" destOrd="0" presId="urn:microsoft.com/office/officeart/2005/8/layout/list1"/>
    <dgm:cxn modelId="{90BEC815-F3E1-4B80-814C-FEB0008D4AC6}" type="presParOf" srcId="{C4462A39-7730-408B-BF50-61FEFBF67BF7}" destId="{D9AC964B-1417-42C0-B6A2-97A49247300D}" srcOrd="1" destOrd="0" presId="urn:microsoft.com/office/officeart/2005/8/layout/list1"/>
    <dgm:cxn modelId="{946FC519-7A9E-47F9-9832-BAB191CB00AD}" type="presParOf" srcId="{BCEFF7A4-8A44-4D70-860E-8E8A60F5DF56}" destId="{502C16EA-EC25-4A43-BD83-905C22CBB035}" srcOrd="5" destOrd="0" presId="urn:microsoft.com/office/officeart/2005/8/layout/list1"/>
    <dgm:cxn modelId="{309E16B3-D432-4992-B091-B6982B307478}" type="presParOf" srcId="{BCEFF7A4-8A44-4D70-860E-8E8A60F5DF56}" destId="{B5D780A1-06A3-40C2-A013-55D5CD5C46D7}" srcOrd="6" destOrd="0" presId="urn:microsoft.com/office/officeart/2005/8/layout/list1"/>
    <dgm:cxn modelId="{658AC9FF-2A15-4B4C-A758-391C48CBB5FE}" type="presParOf" srcId="{BCEFF7A4-8A44-4D70-860E-8E8A60F5DF56}" destId="{8511505D-3F06-4680-BFD6-ACE4E6467AB4}" srcOrd="7" destOrd="0" presId="urn:microsoft.com/office/officeart/2005/8/layout/list1"/>
    <dgm:cxn modelId="{3B00E31D-C667-4960-A51C-F3DD9ED58BB6}" type="presParOf" srcId="{BCEFF7A4-8A44-4D70-860E-8E8A60F5DF56}" destId="{B545DC6C-D0EC-4CFF-A119-1833AD54C88A}" srcOrd="8" destOrd="0" presId="urn:microsoft.com/office/officeart/2005/8/layout/list1"/>
    <dgm:cxn modelId="{2AC8B650-2B8F-45B9-BF37-0F79823A9FD2}" type="presParOf" srcId="{B545DC6C-D0EC-4CFF-A119-1833AD54C88A}" destId="{59A21849-395D-4994-9CFE-D067F124D324}" srcOrd="0" destOrd="0" presId="urn:microsoft.com/office/officeart/2005/8/layout/list1"/>
    <dgm:cxn modelId="{751330DB-1B5B-49AB-AF57-87864DBD1A2A}" type="presParOf" srcId="{B545DC6C-D0EC-4CFF-A119-1833AD54C88A}" destId="{1724ED56-97DF-4A21-BCA7-BF0581CFFA59}" srcOrd="1" destOrd="0" presId="urn:microsoft.com/office/officeart/2005/8/layout/list1"/>
    <dgm:cxn modelId="{5B80279E-55A7-4476-9F44-AFFCA3000BA3}" type="presParOf" srcId="{BCEFF7A4-8A44-4D70-860E-8E8A60F5DF56}" destId="{67DCDCFD-1848-4653-8DD8-8AF03DEEEBFA}" srcOrd="9" destOrd="0" presId="urn:microsoft.com/office/officeart/2005/8/layout/list1"/>
    <dgm:cxn modelId="{7E39A92E-68EB-416B-98CC-7E2D2AC977C1}" type="presParOf" srcId="{BCEFF7A4-8A44-4D70-860E-8E8A60F5DF56}" destId="{431673F2-F138-470F-91DD-73BA423F4A4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F75126-7332-446D-BD8D-B8E14C803829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E19745-7179-4ECC-AEFB-B0E3BD99ADFA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农业、手工业合作化</a:t>
          </a:r>
          <a:endParaRPr lang="zh-CN" altLang="en-US" sz="4100" kern="1200" dirty="0">
            <a:solidFill>
              <a:schemeClr val="tx1"/>
            </a:solidFill>
          </a:endParaRPr>
        </a:p>
      </dsp:txBody>
      <dsp:txXfrm>
        <a:off x="465483" y="89476"/>
        <a:ext cx="5571434" cy="1092154"/>
      </dsp:txXfrm>
    </dsp:sp>
    <dsp:sp modelId="{B5D780A1-06A3-40C2-A013-55D5CD5C46D7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AC964B-1417-42C0-B6A2-97A49247300D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公私合营</a:t>
          </a:r>
          <a:endParaRPr lang="zh-CN" altLang="en-US" sz="4100" kern="1200" dirty="0">
            <a:solidFill>
              <a:schemeClr val="tx1"/>
            </a:solidFill>
          </a:endParaRPr>
        </a:p>
      </dsp:txBody>
      <dsp:txXfrm>
        <a:off x="465483" y="1949236"/>
        <a:ext cx="5571434" cy="1092154"/>
      </dsp:txXfrm>
    </dsp:sp>
    <dsp:sp modelId="{431673F2-F138-470F-91DD-73BA423F4A44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24ED56-97DF-4A21-BCA7-BF0581CFFA59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100" b="1" kern="1200" dirty="0">
              <a:solidFill>
                <a:schemeClr val="tx1"/>
              </a:solidFill>
              <a:latin typeface="华文楷体" pitchFamily="2" charset="-122"/>
              <a:ea typeface="华文楷体" pitchFamily="2" charset="-122"/>
            </a:rPr>
            <a:t>三大改造完成的意义</a:t>
          </a:r>
          <a:endParaRPr lang="zh-CN" altLang="en-US" sz="4100" kern="1200" dirty="0">
            <a:solidFill>
              <a:schemeClr val="tx1"/>
            </a:solidFill>
          </a:endParaRPr>
        </a:p>
      </dsp:txBody>
      <dsp:txXfrm>
        <a:off x="465483" y="3808996"/>
        <a:ext cx="5571434" cy="1092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4A10485-4807-404D-AF5E-5767BE456A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B46754A-DCCB-4B48-BD4C-60FD3B740B0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0759DBF-2EE3-4782-8121-9BCFA106DDF9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7295956D-4978-48B4-A103-46640FEC16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57213E66-FD9A-44B5-ADBE-ED5DB3DB59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3C7671-D205-4E84-B52F-31F92063571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0FC8CC-B4B4-48A9-9F44-25F3EA1CBB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E8EE495E-88F9-423E-9693-9EC1CAA46ED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A11C6E6D-E052-4CDF-A1A8-C5F02E0E657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>
            <a:extLst>
              <a:ext uri="{FF2B5EF4-FFF2-40B4-BE49-F238E27FC236}">
                <a16:creationId xmlns:a16="http://schemas.microsoft.com/office/drawing/2014/main" id="{5F793F39-F74D-409F-AE1B-21CD8B3C6F0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本</a:t>
            </a:r>
            <a:r>
              <a:rPr lang="en-US" altLang="zh-CN"/>
              <a:t>PPT</a:t>
            </a:r>
            <a:r>
              <a:rPr lang="zh-CN" altLang="en-US"/>
              <a:t>模板部分元素使用了幻灯片母版制作。如果需要修改，点击</a:t>
            </a:r>
            <a:r>
              <a:rPr lang="en-US" altLang="zh-CN"/>
              <a:t>-</a:t>
            </a:r>
            <a:r>
              <a:rPr lang="zh-CN" altLang="en-US"/>
              <a:t>视图</a:t>
            </a:r>
            <a:r>
              <a:rPr lang="en-US" altLang="zh-CN"/>
              <a:t>-</a:t>
            </a:r>
            <a:r>
              <a:rPr lang="zh-CN" altLang="en-US"/>
              <a:t>幻灯片母版</a:t>
            </a:r>
            <a:r>
              <a:rPr lang="en-US" altLang="zh-CN"/>
              <a:t>-</a:t>
            </a:r>
            <a:r>
              <a:rPr lang="zh-CN" altLang="en-US"/>
              <a:t>修改；完成后关闭编辑母版即可。</a:t>
            </a:r>
          </a:p>
        </p:txBody>
      </p:sp>
      <p:sp>
        <p:nvSpPr>
          <p:cNvPr id="33796" name="灯片编号占位符 3">
            <a:extLst>
              <a:ext uri="{FF2B5EF4-FFF2-40B4-BE49-F238E27FC236}">
                <a16:creationId xmlns:a16="http://schemas.microsoft.com/office/drawing/2014/main" id="{D95C5C42-7B88-4945-9FDA-244DB4CF22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73C1421-E23C-403C-B4AE-15FBD0114ED3}" type="slidenum">
              <a:rPr lang="zh-CN" altLang="en-US"/>
              <a:pPr eaLnBrk="1" hangingPunct="1">
                <a:spcBef>
                  <a:spcPct val="0"/>
                </a:spcBef>
              </a:pPr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>
            <a:extLst>
              <a:ext uri="{FF2B5EF4-FFF2-40B4-BE49-F238E27FC236}">
                <a16:creationId xmlns:a16="http://schemas.microsoft.com/office/drawing/2014/main" id="{7BB0A27D-570F-4E5F-A536-6F817AF274A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>
            <a:extLst>
              <a:ext uri="{FF2B5EF4-FFF2-40B4-BE49-F238E27FC236}">
                <a16:creationId xmlns:a16="http://schemas.microsoft.com/office/drawing/2014/main" id="{0B4937A3-2B33-40BC-8FCC-DC751D39BEB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>
            <a:extLst>
              <a:ext uri="{FF2B5EF4-FFF2-40B4-BE49-F238E27FC236}">
                <a16:creationId xmlns:a16="http://schemas.microsoft.com/office/drawing/2014/main" id="{6AF0C77D-217F-41CA-886B-062C5573B4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C58BB47-A3ED-4964-9356-25A39D4FA67E}" type="slidenum">
              <a:rPr lang="zh-CN" altLang="en-US"/>
              <a:pPr eaLnBrk="1" hangingPunct="1">
                <a:spcBef>
                  <a:spcPct val="0"/>
                </a:spcBef>
              </a:pPr>
              <a:t>16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8DCEE2E8-420A-446D-9257-810F78622AB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>
            <a:extLst>
              <a:ext uri="{FF2B5EF4-FFF2-40B4-BE49-F238E27FC236}">
                <a16:creationId xmlns:a16="http://schemas.microsoft.com/office/drawing/2014/main" id="{F0958C24-2BCE-488A-A37A-4E42C56F071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>
            <a:extLst>
              <a:ext uri="{FF2B5EF4-FFF2-40B4-BE49-F238E27FC236}">
                <a16:creationId xmlns:a16="http://schemas.microsoft.com/office/drawing/2014/main" id="{0F2DD093-11C0-41D3-A932-437049EFE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D087827E-5819-40D4-A20C-D8B9E89A2392}" type="slidenum">
              <a:rPr lang="zh-CN" altLang="en-US"/>
              <a:pPr eaLnBrk="1" hangingPunct="1">
                <a:spcBef>
                  <a:spcPct val="0"/>
                </a:spcBef>
              </a:pPr>
              <a:t>17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>
            <a:extLst>
              <a:ext uri="{FF2B5EF4-FFF2-40B4-BE49-F238E27FC236}">
                <a16:creationId xmlns:a16="http://schemas.microsoft.com/office/drawing/2014/main" id="{B8F49269-66EF-485B-921B-F5D46C71809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备注占位符 2">
            <a:extLst>
              <a:ext uri="{FF2B5EF4-FFF2-40B4-BE49-F238E27FC236}">
                <a16:creationId xmlns:a16="http://schemas.microsoft.com/office/drawing/2014/main" id="{F2E8D0D9-6325-4110-8910-1D322FFE1EF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3012" name="灯片编号占位符 3">
            <a:extLst>
              <a:ext uri="{FF2B5EF4-FFF2-40B4-BE49-F238E27FC236}">
                <a16:creationId xmlns:a16="http://schemas.microsoft.com/office/drawing/2014/main" id="{7C2E1780-E637-4A53-853E-8D7A4E02B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7C5F4F5-AC26-465B-8ED6-51750577D219}" type="slidenum">
              <a:rPr lang="zh-CN" altLang="en-US"/>
              <a:pPr eaLnBrk="1" hangingPunct="1">
                <a:spcBef>
                  <a:spcPct val="0"/>
                </a:spcBef>
              </a:pPr>
              <a:t>20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>
            <a:extLst>
              <a:ext uri="{FF2B5EF4-FFF2-40B4-BE49-F238E27FC236}">
                <a16:creationId xmlns:a16="http://schemas.microsoft.com/office/drawing/2014/main" id="{C5298AEA-E1C3-45B5-A8E7-D9975D9FC9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>
            <a:extLst>
              <a:ext uri="{FF2B5EF4-FFF2-40B4-BE49-F238E27FC236}">
                <a16:creationId xmlns:a16="http://schemas.microsoft.com/office/drawing/2014/main" id="{E0234327-349A-428B-A1DF-7C52C4BF90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4036" name="灯片编号占位符 3">
            <a:extLst>
              <a:ext uri="{FF2B5EF4-FFF2-40B4-BE49-F238E27FC236}">
                <a16:creationId xmlns:a16="http://schemas.microsoft.com/office/drawing/2014/main" id="{4D66674E-611E-487F-B9BE-60249BD855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3251BAD-7DF3-46D1-B23A-8EBF81FA3A8E}" type="slidenum">
              <a:rPr lang="zh-CN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>
            <a:extLst>
              <a:ext uri="{FF2B5EF4-FFF2-40B4-BE49-F238E27FC236}">
                <a16:creationId xmlns:a16="http://schemas.microsoft.com/office/drawing/2014/main" id="{B9544F97-63AA-4BB3-B489-B549A618D36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>
            <a:extLst>
              <a:ext uri="{FF2B5EF4-FFF2-40B4-BE49-F238E27FC236}">
                <a16:creationId xmlns:a16="http://schemas.microsoft.com/office/drawing/2014/main" id="{09695F26-7430-4680-BFC9-BCA3DFAAB77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4820" name="灯片编号占位符 3">
            <a:extLst>
              <a:ext uri="{FF2B5EF4-FFF2-40B4-BE49-F238E27FC236}">
                <a16:creationId xmlns:a16="http://schemas.microsoft.com/office/drawing/2014/main" id="{647464F2-298F-4337-AF25-D3BB9380B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382A3A9-EE34-434A-A2FD-4679418D43E5}" type="slidenum">
              <a:rPr lang="zh-CN" altLang="en-US"/>
              <a:pPr eaLnBrk="1" hangingPunct="1">
                <a:spcBef>
                  <a:spcPct val="0"/>
                </a:spcBef>
              </a:pPr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9A8D62B8-72C1-497B-9233-A319816F184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>
            <a:extLst>
              <a:ext uri="{FF2B5EF4-FFF2-40B4-BE49-F238E27FC236}">
                <a16:creationId xmlns:a16="http://schemas.microsoft.com/office/drawing/2014/main" id="{37C72144-DF0A-42CE-ADE3-317E93F3C04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5844" name="灯片编号占位符 3">
            <a:extLst>
              <a:ext uri="{FF2B5EF4-FFF2-40B4-BE49-F238E27FC236}">
                <a16:creationId xmlns:a16="http://schemas.microsoft.com/office/drawing/2014/main" id="{2A753626-07B7-448B-9DE2-606F91AC2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ACEE963-4475-4600-BDFD-47ED69D1FBFB}" type="slidenum">
              <a:rPr lang="zh-CN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>
            <a:extLst>
              <a:ext uri="{FF2B5EF4-FFF2-40B4-BE49-F238E27FC236}">
                <a16:creationId xmlns:a16="http://schemas.microsoft.com/office/drawing/2014/main" id="{4A521059-005E-467B-8655-9E714F41134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>
            <a:extLst>
              <a:ext uri="{FF2B5EF4-FFF2-40B4-BE49-F238E27FC236}">
                <a16:creationId xmlns:a16="http://schemas.microsoft.com/office/drawing/2014/main" id="{A95E70FF-E073-4708-9162-767B7696E06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6868" name="灯片编号占位符 3">
            <a:extLst>
              <a:ext uri="{FF2B5EF4-FFF2-40B4-BE49-F238E27FC236}">
                <a16:creationId xmlns:a16="http://schemas.microsoft.com/office/drawing/2014/main" id="{D80A8A23-7564-43DD-AD6B-AF344F5F23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6D957FC-196D-4AE1-87F1-765C341FF653}" type="slidenum">
              <a:rPr lang="zh-CN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C36B59FC-6B07-4AA1-A947-6122AF48298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>
            <a:extLst>
              <a:ext uri="{FF2B5EF4-FFF2-40B4-BE49-F238E27FC236}">
                <a16:creationId xmlns:a16="http://schemas.microsoft.com/office/drawing/2014/main" id="{80FEF129-DE31-4DC7-B30E-45FC10DFB8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>
            <a:extLst>
              <a:ext uri="{FF2B5EF4-FFF2-40B4-BE49-F238E27FC236}">
                <a16:creationId xmlns:a16="http://schemas.microsoft.com/office/drawing/2014/main" id="{B026F514-4983-43CB-9D70-3FB2E9433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4121473-34D4-4819-9B6E-E8DB02E3C3E5}" type="slidenum">
              <a:rPr lang="zh-CN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C36B59FC-6B07-4AA1-A947-6122AF48298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>
            <a:extLst>
              <a:ext uri="{FF2B5EF4-FFF2-40B4-BE49-F238E27FC236}">
                <a16:creationId xmlns:a16="http://schemas.microsoft.com/office/drawing/2014/main" id="{80FEF129-DE31-4DC7-B30E-45FC10DFB8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>
            <a:extLst>
              <a:ext uri="{FF2B5EF4-FFF2-40B4-BE49-F238E27FC236}">
                <a16:creationId xmlns:a16="http://schemas.microsoft.com/office/drawing/2014/main" id="{B026F514-4983-43CB-9D70-3FB2E9433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4121473-34D4-4819-9B6E-E8DB02E3C3E5}" type="slidenum">
              <a:rPr lang="zh-CN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3719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C36B59FC-6B07-4AA1-A947-6122AF48298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>
            <a:extLst>
              <a:ext uri="{FF2B5EF4-FFF2-40B4-BE49-F238E27FC236}">
                <a16:creationId xmlns:a16="http://schemas.microsoft.com/office/drawing/2014/main" id="{80FEF129-DE31-4DC7-B30E-45FC10DFB8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>
            <a:extLst>
              <a:ext uri="{FF2B5EF4-FFF2-40B4-BE49-F238E27FC236}">
                <a16:creationId xmlns:a16="http://schemas.microsoft.com/office/drawing/2014/main" id="{B026F514-4983-43CB-9D70-3FB2E9433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4121473-34D4-4819-9B6E-E8DB02E3C3E5}" type="slidenum">
              <a:rPr lang="zh-CN" altLang="en-US"/>
              <a:pPr eaLnBrk="1" hangingPunct="1">
                <a:spcBef>
                  <a:spcPct val="0"/>
                </a:spcBef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5057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>
            <a:extLst>
              <a:ext uri="{FF2B5EF4-FFF2-40B4-BE49-F238E27FC236}">
                <a16:creationId xmlns:a16="http://schemas.microsoft.com/office/drawing/2014/main" id="{BE7662F5-ED1A-4DA3-812D-B8115732810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>
            <a:extLst>
              <a:ext uri="{FF2B5EF4-FFF2-40B4-BE49-F238E27FC236}">
                <a16:creationId xmlns:a16="http://schemas.microsoft.com/office/drawing/2014/main" id="{C18E77AA-5229-4D5A-AF1F-FC579FF1CC0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>
            <a:extLst>
              <a:ext uri="{FF2B5EF4-FFF2-40B4-BE49-F238E27FC236}">
                <a16:creationId xmlns:a16="http://schemas.microsoft.com/office/drawing/2014/main" id="{EB89BB78-DF92-487C-8CED-98BC522071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B56028A-078F-4D34-A09B-98A12249D9FC}" type="slidenum">
              <a:rPr lang="zh-CN" altLang="en-US"/>
              <a:pPr eaLnBrk="1" hangingPunct="1">
                <a:spcBef>
                  <a:spcPct val="0"/>
                </a:spcBef>
              </a:pPr>
              <a:t>14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862EF6F9-A765-4367-9873-8FBB8D6959E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备注占位符 2">
            <a:extLst>
              <a:ext uri="{FF2B5EF4-FFF2-40B4-BE49-F238E27FC236}">
                <a16:creationId xmlns:a16="http://schemas.microsoft.com/office/drawing/2014/main" id="{754C7F0A-9AEE-4AF3-9089-FB52B130F1A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9940" name="灯片编号占位符 3">
            <a:extLst>
              <a:ext uri="{FF2B5EF4-FFF2-40B4-BE49-F238E27FC236}">
                <a16:creationId xmlns:a16="http://schemas.microsoft.com/office/drawing/2014/main" id="{BFACB651-F70D-4B98-AEBA-FF10FCB510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 defTabSz="10683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defTabSz="10683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D5D5CEE-987A-4EE5-9B96-B7DFA8BC903F}" type="slidenum">
              <a:rPr lang="zh-CN" altLang="en-US"/>
              <a:pPr eaLnBrk="1" hangingPunct="1">
                <a:spcBef>
                  <a:spcPct val="0"/>
                </a:spcBef>
              </a:pPr>
              <a:t>15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439974"/>
      </p:ext>
    </p:extLst>
  </p:cSld>
  <p:clrMapOvr>
    <a:masterClrMapping/>
  </p:clrMapOvr>
  <p:transition spd="slow" advClick="0" advTm="5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8" y="275167"/>
            <a:ext cx="10972464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768" y="1599597"/>
            <a:ext cx="10972464" cy="45266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6200CB-1925-4272-AFEE-404C1974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D0980D1-05F8-4AFE-8A2B-B9DB8E4E4565}" type="datetimeFigureOut">
              <a:rPr lang="zh-CN" altLang="en-US"/>
              <a:pPr>
                <a:defRPr/>
              </a:pPr>
              <a:t>2020/3/4</a:t>
            </a:fld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9B78EA-D682-4549-A8BF-3E34BACE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FA3380-486B-493B-851C-97AD61F3B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fld id="{50DC76E9-D64F-46D4-BCBD-E49B74B621F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0297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9A3B3F-CB58-43B4-A12F-25ADC1AA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754D2185-878A-47C5-AEC9-AB2BCE57377E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B63D9A-D827-4C6F-872E-7AB6572AB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8919C6-55C3-41BC-B8A6-CAFCCDCB1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fld id="{80C9E5A2-3FFC-4E64-A134-5B0900DBCE5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260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D2000FA-919E-4C18-B309-A3F0DF2679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13EF04A-8B47-4882-A49C-B21B3B7B2C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CB8684C-8E78-432A-A413-85EFC5987E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fld id="{9B290FAF-5D62-4E31-9958-2067EA37C9B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380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0345"/>
      </p:ext>
    </p:extLst>
  </p:cSld>
  <p:clrMapOvr>
    <a:masterClrMapping/>
  </p:clrMapOvr>
  <p:transition spd="slow" advClick="0" advTm="5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C66640-508C-4020-A22E-0E46539E4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D77942-CD14-4E41-96FF-7EAF4BC41EB5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11832B-6124-42A6-B1C8-452DF9CD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45758D-BF8D-48DA-8D4D-A29E070D9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A692B6-D17C-49C8-B403-80A8CD0A0C1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395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5BD702-91B0-436C-A38D-796BF180D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9D3336-E133-40D6-9E00-4F547955F995}" type="datetimeFigureOut">
              <a:rPr lang="zh-CN" altLang="en-US"/>
              <a:pPr>
                <a:defRPr/>
              </a:pPr>
              <a:t>2020/3/4</a:t>
            </a:fld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207D60-FEFB-4E23-BD66-703AFA624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A894F1-BC42-4C20-B497-B303142E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A10D5B-90F6-47E1-879C-299BA9EDAB5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9715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01B441-C43B-4B50-9278-A0A86F0C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F50A48-F00D-4D03-84BC-5876619D6618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AC13E7-04CB-480C-8355-FA4581893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E9C86A-9E1E-46CD-9860-FB4C278C2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9D4F1E-2AD0-49A8-B337-28B03D02D97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2499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2800" y="1600203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29600" y="1600203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09D9EDBF-236C-44AE-B046-B71D6F660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5F62F6-37F5-4C24-A51E-884659A9D063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44A12C3-38F0-4B56-95BA-B6F71818F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C38A035F-A912-4339-BBAD-1DE53A334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A14111-1CDB-420B-84EB-3DFD6DD480D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6546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261A0E07-5D05-4869-BA70-108406FC8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B991E-8921-4A84-90C1-39873F4611B7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A1124125-8720-4668-B937-F3BCF50C4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FF082391-C711-4107-8BF1-9A736251A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09C56-3DC6-4803-B835-6AF8DDB33E4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9460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7A2DE0E4-4D0F-4206-80B2-9943092D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22EB6C-7EE2-416A-94BB-89439F23C017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27E4ACE-97EF-44AF-82EC-30A834060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66611492-4E2F-421F-B4E5-C53B7256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54F0F3-CC85-464E-B373-1789119C401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98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0073738"/>
      </p:ext>
    </p:extLst>
  </p:cSld>
  <p:clrMapOvr>
    <a:masterClrMapping/>
  </p:clrMapOvr>
  <p:transition spd="slow" advClick="0" advTm="500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F857E1EF-4E42-40FD-9E05-2E15CA5A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C4A89B-ACA0-463C-AEEE-F00E6380A2D8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44208371-EAF0-4E71-94CD-F644AE027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DC175941-E13A-4253-BA06-F900F915D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2BE43A-29D2-41B8-9A31-BF84A142308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0575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FD72343-418C-451B-A75A-6DF85D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331F7-4E2D-4A8F-8773-F9D22D18BBBC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48802EC-1899-4347-91E6-A0C65C495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7B763105-7909-46BB-80DF-EDCB3089B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84ADB9-92D1-4B63-B93B-B469C1AA027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36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F9D8D9D-819F-4DCC-9635-B2AA43DFE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60757D-2ABC-4BF8-93C8-9A5908D4F838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69F22B1D-B659-41C1-A455-C8DBAC951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C193D5D-D5AC-4638-98B4-F9857D3FF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9EFFF-9781-442B-BC6B-A667B03D868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3930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BA2AB6-135B-4865-BE91-57492E91D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E38AD-15DC-49FA-BA60-334C2125A219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612AB3-4B87-4881-B8AA-2A6CEAB9F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A48BD-B299-4F60-BFCD-FFFBA614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30981A-0BD7-4E90-A9AD-DE0F1202763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0686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85600" y="274641"/>
            <a:ext cx="36576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2800" y="274641"/>
            <a:ext cx="107696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C0BC95-FB5E-4E62-8E0B-643269DC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38DA37-4842-483F-9FFA-B13642F9C45C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BFCC1E-7121-43CE-B2A2-CF246290A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4941B5-F91F-47D2-9E48-3604F6675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EC0706-0289-472C-8480-560BEC77DEA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349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639804"/>
      </p:ext>
    </p:extLst>
  </p:cSld>
  <p:clrMapOvr>
    <a:masterClrMapping/>
  </p:clrMapOvr>
  <p:transition spd="slow" advClick="0" advTm="500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646781"/>
      </p:ext>
    </p:extLst>
  </p:cSld>
  <p:clrMapOvr>
    <a:masterClrMapping/>
  </p:clrMapOvr>
  <p:transition spd="slow" advClick="0" advTm="5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319681"/>
      </p:ext>
    </p:extLst>
  </p:cSld>
  <p:clrMapOvr>
    <a:masterClrMapping/>
  </p:clrMapOvr>
  <p:transition spd="slow" advClick="0" advTm="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8468EC0-8F5A-48D4-8038-5AED5976C0E4}"/>
              </a:ext>
            </a:extLst>
          </p:cNvPr>
          <p:cNvCxnSpPr/>
          <p:nvPr userDrawn="1"/>
        </p:nvCxnSpPr>
        <p:spPr>
          <a:xfrm>
            <a:off x="-166688" y="649288"/>
            <a:ext cx="12487276" cy="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8B8AA758-5B65-4A88-A080-3FA0095B027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92088" y="215900"/>
            <a:ext cx="835025" cy="850900"/>
            <a:chOff x="7414667" y="3750264"/>
            <a:chExt cx="871129" cy="88868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3730CD42-7A4F-4D8C-9FDF-BED813AED9C6}"/>
                </a:ext>
              </a:extLst>
            </p:cNvPr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st="50800" dir="2460000" algn="ctr" rotWithShape="0">
                <a:srgbClr val="000000">
                  <a:alpha val="54000"/>
                </a:srgbClr>
              </a:outerShdw>
              <a:reflection endPos="0" dir="5400000" sy="-100000" algn="bl" rotWithShape="0"/>
              <a:softEdge rad="25400"/>
            </a:effectLst>
            <a:scene3d>
              <a:camera prst="orthographicFront"/>
              <a:lightRig rig="threePt" dir="t"/>
            </a:scene3d>
            <a:sp3d>
              <a:bevelT w="63500" h="190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96C8D7C-30DE-4C13-85D7-388026852C75}"/>
                </a:ext>
              </a:extLst>
            </p:cNvPr>
            <p:cNvSpPr txBox="1"/>
            <p:nvPr/>
          </p:nvSpPr>
          <p:spPr>
            <a:xfrm>
              <a:off x="7414667" y="3771152"/>
              <a:ext cx="840125" cy="8677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solidFill>
                    <a:prstClr val="white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Agency FB" panose="020B0503020202020204" pitchFamily="34" charset="0"/>
                  <a:ea typeface="方正大黑简体" panose="03000509000000000000" pitchFamily="65" charset="-122"/>
                  <a:sym typeface="Agency FB" panose="020B0503020202020204" pitchFamily="34" charset="0"/>
                </a:rPr>
                <a:t>01</a:t>
              </a:r>
              <a:endParaRPr lang="zh-CN" altLang="en-US" sz="4800" dirty="0">
                <a:solidFill>
                  <a:prstClr val="white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Agency FB" panose="020B0503020202020204" pitchFamily="34" charset="0"/>
                <a:ea typeface="方正大黑简体" panose="03000509000000000000" pitchFamily="65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1C01A19-B182-4459-A112-EEB36F4CBA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71563" y="79375"/>
            <a:ext cx="66373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>
              <a:defRPr/>
            </a:pPr>
            <a:r>
              <a:rPr lang="zh-CN" altLang="en-US" sz="3200">
                <a:solidFill>
                  <a:schemeClr val="accent1"/>
                </a:solidFill>
                <a:latin typeface="微软雅黑" pitchFamily="34" charset="-122"/>
              </a:rPr>
              <a:t>请输入您的标题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C24FCE-AB8E-4AA7-83EF-EE14D2F64916}"/>
              </a:ext>
            </a:extLst>
          </p:cNvPr>
          <p:cNvSpPr/>
          <p:nvPr userDrawn="1"/>
        </p:nvSpPr>
        <p:spPr>
          <a:xfrm>
            <a:off x="1071563" y="663575"/>
            <a:ext cx="6637337" cy="36988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300" dirty="0">
                <a:solidFill>
                  <a:prstClr val="black"/>
                </a:solidFill>
                <a:latin typeface="Akzidenz-Grotesk BQ Condensed" pitchFamily="2" charset="0"/>
                <a:ea typeface="+mn-ea"/>
              </a:rPr>
              <a:t>Click here to add Title</a:t>
            </a:r>
            <a:endParaRPr lang="zh-CN" altLang="en-US" spc="300" dirty="0">
              <a:solidFill>
                <a:prstClr val="black"/>
              </a:solidFill>
              <a:latin typeface="Akzidenz-Grotesk BQ Condensed" pitchFamily="2" charset="0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5164591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0749F0F9-BA04-4DD9-8369-5805FE7BE103}"/>
              </a:ext>
            </a:extLst>
          </p:cNvPr>
          <p:cNvCxnSpPr/>
          <p:nvPr userDrawn="1"/>
        </p:nvCxnSpPr>
        <p:spPr>
          <a:xfrm>
            <a:off x="-166688" y="649288"/>
            <a:ext cx="12487276" cy="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A4D4DA68-3D8B-4DBE-BEF4-2ACCF3BFD47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92088" y="215900"/>
            <a:ext cx="835025" cy="850900"/>
            <a:chOff x="7414667" y="3750264"/>
            <a:chExt cx="871129" cy="88868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AAE1B5ED-6C02-46AC-A38D-D88F28F04220}"/>
                </a:ext>
              </a:extLst>
            </p:cNvPr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st="50800" dir="2460000" algn="ctr" rotWithShape="0">
                <a:srgbClr val="000000">
                  <a:alpha val="54000"/>
                </a:srgbClr>
              </a:outerShdw>
              <a:reflection endPos="0" dir="5400000" sy="-100000" algn="bl" rotWithShape="0"/>
              <a:softEdge rad="25400"/>
            </a:effectLst>
            <a:scene3d>
              <a:camera prst="orthographicFront"/>
              <a:lightRig rig="threePt" dir="t"/>
            </a:scene3d>
            <a:sp3d>
              <a:bevelT w="63500" h="190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225AD79-7E1E-43DE-89AD-E35C6909AF88}"/>
                </a:ext>
              </a:extLst>
            </p:cNvPr>
            <p:cNvSpPr txBox="1"/>
            <p:nvPr/>
          </p:nvSpPr>
          <p:spPr>
            <a:xfrm>
              <a:off x="7414667" y="3771152"/>
              <a:ext cx="840125" cy="8677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solidFill>
                    <a:prstClr val="white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Agency FB" panose="020B0503020202020204" pitchFamily="34" charset="0"/>
                  <a:ea typeface="方正大黑简体" panose="03000509000000000000" pitchFamily="65" charset="-122"/>
                  <a:sym typeface="Agency FB" panose="020B0503020202020204" pitchFamily="34" charset="0"/>
                </a:rPr>
                <a:t>02</a:t>
              </a:r>
              <a:endParaRPr lang="zh-CN" altLang="en-US" sz="4800" dirty="0">
                <a:solidFill>
                  <a:prstClr val="white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Agency FB" panose="020B0503020202020204" pitchFamily="34" charset="0"/>
                <a:ea typeface="方正大黑简体" panose="03000509000000000000" pitchFamily="65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BE16C590-6B80-4F4A-83C3-041B4EA7A7F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71563" y="79375"/>
            <a:ext cx="66373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>
              <a:defRPr/>
            </a:pPr>
            <a:r>
              <a:rPr lang="zh-CN" altLang="en-US" sz="3200">
                <a:solidFill>
                  <a:schemeClr val="accent1"/>
                </a:solidFill>
                <a:latin typeface="微软雅黑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783960297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2C79B3BA-FCC0-411F-BCE0-5F8686AA64BF}"/>
              </a:ext>
            </a:extLst>
          </p:cNvPr>
          <p:cNvCxnSpPr/>
          <p:nvPr userDrawn="1"/>
        </p:nvCxnSpPr>
        <p:spPr>
          <a:xfrm>
            <a:off x="-166688" y="649288"/>
            <a:ext cx="12487276" cy="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1C32DB10-BD50-4788-A9CD-2BA8C684BDF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92088" y="215900"/>
            <a:ext cx="835025" cy="850900"/>
            <a:chOff x="7414667" y="3750264"/>
            <a:chExt cx="871129" cy="88868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22F2397-8535-41A3-9A05-73881AC1ABC2}"/>
                </a:ext>
              </a:extLst>
            </p:cNvPr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st="50800" dir="2460000" algn="ctr" rotWithShape="0">
                <a:srgbClr val="000000">
                  <a:alpha val="54000"/>
                </a:srgbClr>
              </a:outerShdw>
              <a:reflection endPos="0" dir="5400000" sy="-100000" algn="bl" rotWithShape="0"/>
              <a:softEdge rad="25400"/>
            </a:effectLst>
            <a:scene3d>
              <a:camera prst="orthographicFront"/>
              <a:lightRig rig="threePt" dir="t"/>
            </a:scene3d>
            <a:sp3d>
              <a:bevelT w="63500" h="190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6A8164D-5D67-4E06-B2CA-2606E36FA842}"/>
                </a:ext>
              </a:extLst>
            </p:cNvPr>
            <p:cNvSpPr txBox="1"/>
            <p:nvPr/>
          </p:nvSpPr>
          <p:spPr>
            <a:xfrm>
              <a:off x="7414667" y="3771152"/>
              <a:ext cx="840125" cy="8677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solidFill>
                    <a:prstClr val="white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Agency FB" panose="020B0503020202020204" pitchFamily="34" charset="0"/>
                  <a:ea typeface="方正大黑简体" panose="03000509000000000000" pitchFamily="65" charset="-122"/>
                  <a:sym typeface="Agency FB" panose="020B0503020202020204" pitchFamily="34" charset="0"/>
                </a:rPr>
                <a:t>03</a:t>
              </a:r>
              <a:endParaRPr lang="zh-CN" altLang="en-US" sz="4800" dirty="0">
                <a:solidFill>
                  <a:prstClr val="white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Agency FB" panose="020B0503020202020204" pitchFamily="34" charset="0"/>
                <a:ea typeface="方正大黑简体" panose="03000509000000000000" pitchFamily="65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597130BE-C398-4CBF-BD21-33537C28D50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71563" y="79375"/>
            <a:ext cx="66373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>
              <a:defRPr/>
            </a:pPr>
            <a:r>
              <a:rPr lang="zh-CN" altLang="en-US" sz="3200">
                <a:solidFill>
                  <a:schemeClr val="accent1"/>
                </a:solidFill>
                <a:latin typeface="微软雅黑" pitchFamily="34" charset="-122"/>
              </a:rPr>
              <a:t>请输入您的标题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0FAAC8-485F-4995-B215-D479330A21DB}"/>
              </a:ext>
            </a:extLst>
          </p:cNvPr>
          <p:cNvSpPr/>
          <p:nvPr userDrawn="1"/>
        </p:nvSpPr>
        <p:spPr>
          <a:xfrm>
            <a:off x="1071563" y="663575"/>
            <a:ext cx="6637337" cy="36988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300" dirty="0">
                <a:solidFill>
                  <a:prstClr val="black"/>
                </a:solidFill>
                <a:latin typeface="Akzidenz-Grotesk BQ Condensed" pitchFamily="2" charset="0"/>
                <a:ea typeface="+mn-ea"/>
              </a:rPr>
              <a:t>Click here to add Title</a:t>
            </a:r>
            <a:endParaRPr lang="zh-CN" altLang="en-US" spc="300" dirty="0">
              <a:solidFill>
                <a:prstClr val="black"/>
              </a:solidFill>
              <a:latin typeface="Akzidenz-Grotesk BQ Condensed" pitchFamily="2" charset="0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2074332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95452E37-3EB0-48F3-A1B9-E5E4901D42A2}"/>
              </a:ext>
            </a:extLst>
          </p:cNvPr>
          <p:cNvCxnSpPr/>
          <p:nvPr userDrawn="1"/>
        </p:nvCxnSpPr>
        <p:spPr>
          <a:xfrm>
            <a:off x="-166688" y="649288"/>
            <a:ext cx="12487276" cy="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275CA3-0977-4EBF-9CE1-34BD8E4D37A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92088" y="215900"/>
            <a:ext cx="835025" cy="850900"/>
            <a:chOff x="7414667" y="3750264"/>
            <a:chExt cx="871129" cy="88868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8A8AB47-A2BD-414A-B7D6-8EEFFBB6C3B0}"/>
                </a:ext>
              </a:extLst>
            </p:cNvPr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st="50800" dir="2460000" algn="ctr" rotWithShape="0">
                <a:srgbClr val="000000">
                  <a:alpha val="54000"/>
                </a:srgbClr>
              </a:outerShdw>
              <a:reflection endPos="0" dir="5400000" sy="-100000" algn="bl" rotWithShape="0"/>
              <a:softEdge rad="25400"/>
            </a:effectLst>
            <a:scene3d>
              <a:camera prst="orthographicFront"/>
              <a:lightRig rig="threePt" dir="t"/>
            </a:scene3d>
            <a:sp3d>
              <a:bevelT w="63500" h="190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7807A54-735C-465C-9FE8-07662AB4679C}"/>
                </a:ext>
              </a:extLst>
            </p:cNvPr>
            <p:cNvSpPr txBox="1"/>
            <p:nvPr/>
          </p:nvSpPr>
          <p:spPr>
            <a:xfrm>
              <a:off x="7414667" y="3771152"/>
              <a:ext cx="840125" cy="8677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solidFill>
                    <a:prstClr val="white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Agency FB" panose="020B0503020202020204" pitchFamily="34" charset="0"/>
                  <a:ea typeface="方正大黑简体" panose="03000509000000000000" pitchFamily="65" charset="-122"/>
                  <a:sym typeface="Agency FB" panose="020B0503020202020204" pitchFamily="34" charset="0"/>
                </a:rPr>
                <a:t>04</a:t>
              </a:r>
              <a:endParaRPr lang="zh-CN" altLang="en-US" sz="4800" dirty="0">
                <a:solidFill>
                  <a:prstClr val="white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Agency FB" panose="020B0503020202020204" pitchFamily="34" charset="0"/>
                <a:ea typeface="方正大黑简体" panose="03000509000000000000" pitchFamily="65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1A91F355-4FCF-4A31-981B-E2111EB83C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71563" y="79375"/>
            <a:ext cx="66373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>
              <a:defRPr/>
            </a:pPr>
            <a:r>
              <a:rPr lang="zh-CN" altLang="en-US" sz="3200">
                <a:solidFill>
                  <a:schemeClr val="accent1"/>
                </a:solidFill>
                <a:latin typeface="微软雅黑" pitchFamily="34" charset="-122"/>
              </a:rPr>
              <a:t>请输入您的标题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A02C60-1097-40AF-A440-59B3419B5DBF}"/>
              </a:ext>
            </a:extLst>
          </p:cNvPr>
          <p:cNvSpPr/>
          <p:nvPr userDrawn="1"/>
        </p:nvSpPr>
        <p:spPr>
          <a:xfrm>
            <a:off x="1071563" y="663575"/>
            <a:ext cx="6637337" cy="36988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300" dirty="0">
                <a:solidFill>
                  <a:prstClr val="black"/>
                </a:solidFill>
                <a:latin typeface="Akzidenz-Grotesk BQ Condensed" pitchFamily="2" charset="0"/>
                <a:ea typeface="+mn-ea"/>
              </a:rPr>
              <a:t>Click here to add Title</a:t>
            </a:r>
            <a:endParaRPr lang="zh-CN" altLang="en-US" spc="300" dirty="0">
              <a:solidFill>
                <a:prstClr val="black"/>
              </a:solidFill>
              <a:latin typeface="Akzidenz-Grotesk BQ Condensed" pitchFamily="2" charset="0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8438095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298952"/>
      </p:ext>
    </p:extLst>
  </p:cSld>
  <p:clrMapOvr>
    <a:masterClrMapping/>
  </p:clrMapOvr>
  <p:transition spd="slow" advClick="0" advTm="5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7949051"/>
      </p:ext>
    </p:extLst>
  </p:cSld>
  <p:clrMapOvr>
    <a:masterClrMapping/>
  </p:clrMapOvr>
  <p:transition spd="slow" advClick="0" advTm="5000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FFFFFF"/>
            </a:gs>
            <a:gs pos="50000">
              <a:srgbClr val="FBFBFB"/>
            </a:gs>
            <a:gs pos="100000">
              <a:srgbClr val="D0D0D0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</p:sldLayoutIdLst>
  <p:transition advClick="0" advTm="500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3AEF1939-207F-4DCF-925D-15278EDF3B9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175B077C-01F8-4708-B683-5CBD501456C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AB363B-C8E7-4CAE-BB03-AE41C4710D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67C7D3E-A244-4F03-B25F-52C1FA8C41EE}" type="datetimeFigureOut">
              <a:rPr lang="zh-CN" altLang="en-US"/>
              <a:pPr>
                <a:defRPr/>
              </a:pPr>
              <a:t>2020/3/4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F8F3DA-83A7-4874-877F-BE9699FFE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6CFC5A-7AAB-4E12-A3CD-876EB52D0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8ACDEC0F-3B74-45F5-B1CE-96DF01591BA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812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813" r:id="rId12"/>
    <p:sldLayoutId id="2147483814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8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file:///D:\Teachings\&#21382;&#21490;&#36164;&#26009;\&#20843;&#24180;&#32423;&#19979;&#20876;&#36164;&#28304;\&#21382;&#21490;&#65306;&#20154;&#25945;&#37096;&#32534;&#29256;8&#24180;&#32423;&#19979;&#20876;-&#35838;&#20214;\&#31532;05&#35838;%20&#19977;&#22823;&#25913;&#36896;\&#31532;&#19968;&#20010;&#20892;&#19994;&#21512;&#20316;&#31038;.asf" TargetMode="External"/><Relationship Id="rId1" Type="http://schemas.microsoft.com/office/2007/relationships/media" Target="file:///D:\Teachings\&#21382;&#21490;&#36164;&#26009;\&#20843;&#24180;&#32423;&#19979;&#20876;&#36164;&#28304;\&#21382;&#21490;&#65306;&#20154;&#25945;&#37096;&#32534;&#29256;8&#24180;&#32423;&#19979;&#20876;-&#35838;&#20214;\&#31532;05&#35838;%20&#19977;&#22823;&#25913;&#36896;\&#31532;&#19968;&#20010;&#20892;&#19994;&#21512;&#20316;&#31038;.asf" TargetMode="External"/><Relationship Id="rId6" Type="http://schemas.openxmlformats.org/officeDocument/2006/relationships/image" Target="../media/image15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file:///D:\Teachings\&#21382;&#21490;&#36164;&#26009;\&#20843;&#24180;&#32423;&#19979;&#20876;&#36164;&#28304;\&#21382;&#21490;&#65306;&#20154;&#25945;&#37096;&#32534;&#29256;8&#24180;&#32423;&#19979;&#20876;-&#35838;&#20214;\&#31532;05&#35838;%20&#19977;&#22823;&#25913;&#36896;\&#20892;&#19994;&#21512;&#20316;&#21270;&#36816;&#21160;.asf" TargetMode="External"/><Relationship Id="rId1" Type="http://schemas.microsoft.com/office/2007/relationships/media" Target="file:///D:\Teachings\&#21382;&#21490;&#36164;&#26009;\&#20843;&#24180;&#32423;&#19979;&#20876;&#36164;&#28304;\&#21382;&#21490;&#65306;&#20154;&#25945;&#37096;&#32534;&#29256;8&#24180;&#32423;&#19979;&#20876;-&#35838;&#20214;\&#31532;05&#35838;%20&#19977;&#22823;&#25913;&#36896;\&#20892;&#19994;&#21512;&#20316;&#21270;&#36816;&#21160;.asf" TargetMode="External"/><Relationship Id="rId6" Type="http://schemas.openxmlformats.org/officeDocument/2006/relationships/image" Target="../media/image1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5.jpeg"/><Relationship Id="rId7" Type="http://schemas.openxmlformats.org/officeDocument/2006/relationships/hyperlink" Target="&#22823;&#23429;&#38376;&#29255;&#27573;.mp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6" Type="http://schemas.openxmlformats.org/officeDocument/2006/relationships/hyperlink" Target="26%20%20&#20892;&#19994;&#12289;&#25163;&#24037;&#19994;&#36164;&#24037;&#21830;&#19994;&#25913;&#36896;%20&#31185;&#23398;&#25991;&#21270;&#30340;&#26149;&#22825;%20&#20013;&#20849;&#20843;&#22823;_20125258102.mp4" TargetMode="Externa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4" name="WordArt 5"/>
          <p:cNvSpPr>
            <a:spLocks noChangeArrowheads="1" noChangeShapeType="1" noTextEdit="1"/>
          </p:cNvSpPr>
          <p:nvPr/>
        </p:nvSpPr>
        <p:spPr bwMode="auto">
          <a:xfrm>
            <a:off x="562062" y="796925"/>
            <a:ext cx="11023134" cy="16938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7200" b="1" kern="10" dirty="0">
                <a:ln w="9525">
                  <a:solidFill>
                    <a:srgbClr val="FF0000"/>
                  </a:solidFill>
                  <a:round/>
                  <a:headEnd/>
                  <a:tailEnd/>
                </a:ln>
                <a:effectLst>
                  <a:outerShdw dist="38100" dir="2700000" algn="tl" rotWithShape="0">
                    <a:srgbClr val="000000">
                      <a:alpha val="43137"/>
                    </a:srgbClr>
                  </a:outerShdw>
                </a:effectLst>
                <a:latin typeface="华文新魏"/>
                <a:ea typeface="华文新魏"/>
              </a:rPr>
              <a:t>第二单元</a:t>
            </a:r>
          </a:p>
          <a:p>
            <a:pPr algn="ctr"/>
            <a:r>
              <a:rPr lang="zh-CN" altLang="en-US" sz="7200" b="1" kern="10" dirty="0">
                <a:ln w="9525">
                  <a:solidFill>
                    <a:srgbClr val="FF0000"/>
                  </a:solidFill>
                  <a:round/>
                  <a:headEnd/>
                  <a:tailEnd/>
                </a:ln>
                <a:effectLst>
                  <a:outerShdw dist="38100" dir="2700000" algn="tl" rotWithShape="0">
                    <a:srgbClr val="000000">
                      <a:alpha val="43137"/>
                    </a:srgbClr>
                  </a:outerShdw>
                </a:effectLst>
                <a:latin typeface="华文新魏"/>
                <a:ea typeface="华文新魏"/>
              </a:rPr>
              <a:t>社会主义制度的建立与社会主义建设的探索</a:t>
            </a:r>
          </a:p>
        </p:txBody>
      </p:sp>
      <p:sp>
        <p:nvSpPr>
          <p:cNvPr id="5" name="文本框 1"/>
          <p:cNvSpPr txBox="1">
            <a:spLocks noChangeArrowheads="1"/>
          </p:cNvSpPr>
          <p:nvPr/>
        </p:nvSpPr>
        <p:spPr bwMode="auto">
          <a:xfrm>
            <a:off x="2223083" y="3057525"/>
            <a:ext cx="7348755" cy="2215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○</a:t>
            </a:r>
            <a:r>
              <a:rPr lang="en-US" altLang="zh-CN" sz="2800" b="1" dirty="0">
                <a:latin typeface="黑体" pitchFamily="49" charset="-122"/>
                <a:ea typeface="黑体" pitchFamily="49" charset="-122"/>
              </a:rPr>
              <a:t>4.</a:t>
            </a:r>
            <a:r>
              <a:rPr lang="zh-CN" altLang="en-US" sz="2800" b="1" dirty="0">
                <a:latin typeface="黑体" pitchFamily="49" charset="-122"/>
                <a:ea typeface="黑体" pitchFamily="49" charset="-122"/>
              </a:rPr>
              <a:t>工业化的起步和人民代表大会制度的确立</a:t>
            </a:r>
            <a:endParaRPr lang="en-US" altLang="zh-CN" sz="2800" b="1" dirty="0"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●</a:t>
            </a:r>
            <a:r>
              <a:rPr lang="en-US" altLang="zh-CN" sz="3600" b="1" dirty="0">
                <a:latin typeface="黑体" pitchFamily="49" charset="-122"/>
                <a:ea typeface="黑体" pitchFamily="49" charset="-122"/>
              </a:rPr>
              <a:t>5.</a:t>
            </a:r>
            <a:r>
              <a:rPr lang="zh-CN" altLang="en-US" sz="3600" b="1" dirty="0">
                <a:latin typeface="黑体" pitchFamily="49" charset="-122"/>
                <a:ea typeface="黑体" pitchFamily="49" charset="-122"/>
              </a:rPr>
              <a:t>三大改造</a:t>
            </a:r>
            <a:endParaRPr lang="en-US" altLang="zh-CN" sz="3600" b="1" dirty="0"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○</a:t>
            </a:r>
            <a:r>
              <a:rPr lang="en-US" altLang="zh-CN" sz="2800" b="1" dirty="0">
                <a:latin typeface="黑体" pitchFamily="49" charset="-122"/>
                <a:ea typeface="黑体" pitchFamily="49" charset="-122"/>
              </a:rPr>
              <a:t>6.</a:t>
            </a:r>
            <a:r>
              <a:rPr lang="zh-CN" altLang="en-US" sz="2800" b="1" dirty="0">
                <a:latin typeface="黑体" pitchFamily="49" charset="-122"/>
                <a:ea typeface="黑体" pitchFamily="49" charset="-122"/>
              </a:rPr>
              <a:t>艰辛探索与建设成就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D77A335C-D0FE-401D-A346-0303A605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97F5EB50-A91B-4764-81E7-CCE31C061DD3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292" name="Picture 7" descr="091409847">
            <a:extLst>
              <a:ext uri="{FF2B5EF4-FFF2-40B4-BE49-F238E27FC236}">
                <a16:creationId xmlns:a16="http://schemas.microsoft.com/office/drawing/2014/main" id="{E7C164C3-EE5D-410E-BC96-FCA2AA2AC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6602" y="354843"/>
            <a:ext cx="5540991" cy="4831306"/>
          </a:xfrm>
          <a:prstGeom prst="round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9463" name="Rectangle 8">
            <a:extLst>
              <a:ext uri="{FF2B5EF4-FFF2-40B4-BE49-F238E27FC236}">
                <a16:creationId xmlns:a16="http://schemas.microsoft.com/office/drawing/2014/main" id="{E8B37C65-5EF5-4B78-AF65-0F9E3D7E8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825" y="5467350"/>
            <a:ext cx="4194175" cy="817563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年，毛泽东在看农民写给他的丰收报喜信。</a:t>
            </a:r>
          </a:p>
        </p:txBody>
      </p:sp>
      <p:pic>
        <p:nvPicPr>
          <p:cNvPr id="294" name="Picture 2" descr="未标题-2">
            <a:extLst>
              <a:ext uri="{FF2B5EF4-FFF2-40B4-BE49-F238E27FC236}">
                <a16:creationId xmlns:a16="http://schemas.microsoft.com/office/drawing/2014/main" id="{FF7A92DE-FE61-41A7-AD67-865E14A0B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318914" y="368491"/>
            <a:ext cx="5213444" cy="4763068"/>
          </a:xfrm>
          <a:prstGeom prst="roundRect">
            <a:avLst/>
          </a:prstGeom>
          <a:noFill/>
        </p:spPr>
      </p:pic>
      <p:sp>
        <p:nvSpPr>
          <p:cNvPr id="19465" name="Rectangle 4">
            <a:extLst>
              <a:ext uri="{FF2B5EF4-FFF2-40B4-BE49-F238E27FC236}">
                <a16:creationId xmlns:a16="http://schemas.microsoft.com/office/drawing/2014/main" id="{5C5FB618-74F0-4C40-992E-AD629F6DE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4225" y="5373688"/>
            <a:ext cx="4264025" cy="817562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农业合作化实现后，农民代表向党中央毛泽东报喜 。</a:t>
            </a:r>
          </a:p>
        </p:txBody>
      </p:sp>
    </p:spTree>
  </p:cSld>
  <p:clrMapOvr>
    <a:masterClrMapping/>
  </p:clrMapOvr>
  <p:transition spd="slow" advTm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D77A335C-D0FE-401D-A346-0303A605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97F5EB50-A91B-4764-81E7-CCE31C061DD3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4" name="第一个农业合作社">
            <a:hlinkClick r:id="" action="ppaction://media"/>
            <a:extLst>
              <a:ext uri="{FF2B5EF4-FFF2-40B4-BE49-F238E27FC236}">
                <a16:creationId xmlns:a16="http://schemas.microsoft.com/office/drawing/2014/main" id="{F6A89D69-08DB-44E6-B21D-54D918C52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36819" y="55647"/>
            <a:ext cx="8318362" cy="680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520"/>
      </p:ext>
    </p:extLst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D77A335C-D0FE-401D-A346-0303A605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97F5EB50-A91B-4764-81E7-CCE31C061DD3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pic>
        <p:nvPicPr>
          <p:cNvPr id="3" name="农业合作化运动">
            <a:hlinkClick r:id="" action="ppaction://media"/>
            <a:extLst>
              <a:ext uri="{FF2B5EF4-FFF2-40B4-BE49-F238E27FC236}">
                <a16:creationId xmlns:a16="http://schemas.microsoft.com/office/drawing/2014/main" id="{6D18DF4A-38D0-48EE-A824-B9FBC6E364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77819" y="0"/>
            <a:ext cx="8436361" cy="689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87555"/>
      </p:ext>
    </p:extLst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8DB5C64A-42DF-47DD-83EE-5AFAF1DEC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矩形 8">
            <a:extLst>
              <a:ext uri="{FF2B5EF4-FFF2-40B4-BE49-F238E27FC236}">
                <a16:creationId xmlns:a16="http://schemas.microsoft.com/office/drawing/2014/main" id="{8FF8664D-0CB9-4320-8C89-88F463EA7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875" y="904875"/>
            <a:ext cx="10348913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材料一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许多木器手工业者看了合作社的锯板机，都舍不得离开。他们说，一部锯板机可抵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40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个锯木匠的劳动，这在个体分散生产的情况下，即使不吃饭也要积上十七八年收入，才能买上一部。真是：“想想合作实在好，个体分散办不到，组织起来乐道道，机器生产效率高。”</a:t>
            </a:r>
          </a:p>
        </p:txBody>
      </p:sp>
      <p:sp>
        <p:nvSpPr>
          <p:cNvPr id="20484" name="Rectangle 1">
            <a:extLst>
              <a:ext uri="{FF2B5EF4-FFF2-40B4-BE49-F238E27FC236}">
                <a16:creationId xmlns:a16="http://schemas.microsoft.com/office/drawing/2014/main" id="{FBD5447D-7083-4658-83B4-03BAD8486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413" y="3417888"/>
            <a:ext cx="1035843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indent="3048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材料二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：   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年底，参加合作社的手工业者占当时全国手工业者总数的    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91.7%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，手工业的社会主义改造基本完成。</a:t>
            </a:r>
          </a:p>
        </p:txBody>
      </p:sp>
      <p:sp>
        <p:nvSpPr>
          <p:cNvPr id="11" name="文本框 5">
            <a:extLst>
              <a:ext uri="{FF2B5EF4-FFF2-40B4-BE49-F238E27FC236}">
                <a16:creationId xmlns:a16="http://schemas.microsoft.com/office/drawing/2014/main" id="{D9280B7B-D1DD-469D-A71E-041C6F1159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625" y="184150"/>
            <a:ext cx="2755900" cy="5715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lIns="78145" tIns="39072" rIns="78145" bIns="39072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800" b="1" dirty="0">
                <a:latin typeface="华文楷体" pitchFamily="2" charset="-122"/>
                <a:ea typeface="华文楷体" pitchFamily="2" charset="-122"/>
              </a:rPr>
              <a:t>手工业合作化</a:t>
            </a:r>
          </a:p>
        </p:txBody>
      </p:sp>
      <p:sp>
        <p:nvSpPr>
          <p:cNvPr id="20486" name="矩形 12">
            <a:extLst>
              <a:ext uri="{FF2B5EF4-FFF2-40B4-BE49-F238E27FC236}">
                <a16:creationId xmlns:a16="http://schemas.microsoft.com/office/drawing/2014/main" id="{56ADAA10-F74C-4DE0-B3AD-919835C3F1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8613" y="4949825"/>
            <a:ext cx="88153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探究：手工业社会主义改造的形式和结果如何？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4B1352B-E88F-4A8F-AE93-73ED14C5F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6200" y="5600700"/>
            <a:ext cx="41846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形式：参加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手工业生产合作社</a:t>
            </a:r>
            <a:endParaRPr lang="en-US" altLang="zh-CN" sz="24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851D476-F097-464F-AA6A-4CF8651D0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5563" y="6237288"/>
            <a:ext cx="992028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结果： 到了</a:t>
            </a:r>
            <a:r>
              <a:rPr lang="en-US" altLang="zh-CN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年底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90%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以上的个体手工业者参加了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手工业生产合作社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zh-CN" altLang="en-US" sz="24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10FDFEDD-6BEC-4115-A1D9-5667D6B19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F1B5025A-4DC3-4FBD-88B4-39F54B518497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1510" name="Rectangle 7">
            <a:extLst>
              <a:ext uri="{FF2B5EF4-FFF2-40B4-BE49-F238E27FC236}">
                <a16:creationId xmlns:a16="http://schemas.microsoft.com/office/drawing/2014/main" id="{A66E6C9F-89D2-4E5A-B3DA-1FB09BA82A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00" y="3951288"/>
            <a:ext cx="3255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 anchor="b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手工业者踊跃报名入社</a:t>
            </a:r>
          </a:p>
        </p:txBody>
      </p:sp>
      <p:pic>
        <p:nvPicPr>
          <p:cNvPr id="27" name="Picture 8" descr="手工业者踊跃报名入社">
            <a:extLst>
              <a:ext uri="{FF2B5EF4-FFF2-40B4-BE49-F238E27FC236}">
                <a16:creationId xmlns:a16="http://schemas.microsoft.com/office/drawing/2014/main" id="{605EDA0F-C20E-4A3F-BCA7-7C8F93D8C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3075" y="1017588"/>
            <a:ext cx="3984625" cy="2905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512" name="Rectangle 9">
            <a:extLst>
              <a:ext uri="{FF2B5EF4-FFF2-40B4-BE49-F238E27FC236}">
                <a16:creationId xmlns:a16="http://schemas.microsoft.com/office/drawing/2014/main" id="{6A4FD550-791A-475A-9FFA-F6C6CF56A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5638" y="3948113"/>
            <a:ext cx="3503612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 anchor="b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手工业生产合作社</a:t>
            </a:r>
          </a:p>
        </p:txBody>
      </p:sp>
      <p:pic>
        <p:nvPicPr>
          <p:cNvPr id="29" name="Picture 10" descr="手工业生产合作社">
            <a:extLst>
              <a:ext uri="{FF2B5EF4-FFF2-40B4-BE49-F238E27FC236}">
                <a16:creationId xmlns:a16="http://schemas.microsoft.com/office/drawing/2014/main" id="{AB8880B8-8646-4A44-A280-515B080CA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513263" y="1071563"/>
            <a:ext cx="3165475" cy="2784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0" name="Rectangle 12">
            <a:extLst>
              <a:ext uri="{FF2B5EF4-FFF2-40B4-BE49-F238E27FC236}">
                <a16:creationId xmlns:a16="http://schemas.microsoft.com/office/drawing/2014/main" id="{9626890B-FB6F-452D-B56F-BAD4C4FEA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575" y="5003800"/>
            <a:ext cx="10847388" cy="696913"/>
          </a:xfrm>
          <a:prstGeom prst="rect">
            <a:avLst/>
          </a:prstGeom>
          <a:solidFill>
            <a:srgbClr val="F7FC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/>
          <a:lstStyle>
            <a:lvl1pPr marL="292100" indent="-2921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对手工业也是采取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合作社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的方法把个体所有制逐步改造成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社会主义集体所有制。</a:t>
            </a:r>
          </a:p>
        </p:txBody>
      </p:sp>
      <p:pic>
        <p:nvPicPr>
          <p:cNvPr id="33" name="图片 32" descr="t01e3ee49b0ff457686.jpg">
            <a:extLst>
              <a:ext uri="{FF2B5EF4-FFF2-40B4-BE49-F238E27FC236}">
                <a16:creationId xmlns:a16="http://schemas.microsoft.com/office/drawing/2014/main" id="{930F513D-EA4D-451B-9B45-E40AD4AAA9E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699"/>
          <a:stretch>
            <a:fillRect/>
          </a:stretch>
        </p:blipFill>
        <p:spPr>
          <a:xfrm>
            <a:off x="7751763" y="1077913"/>
            <a:ext cx="4298950" cy="2879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EEB3D4CE-A588-4D6D-9AB9-5E1E93757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9F541CAE-8557-4E6C-A78B-5E52C37949FD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2534" name="椭圆 3">
            <a:extLst>
              <a:ext uri="{FF2B5EF4-FFF2-40B4-BE49-F238E27FC236}">
                <a16:creationId xmlns:a16="http://schemas.microsoft.com/office/drawing/2014/main" id="{51739917-8C70-492B-85FB-5025B2A444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225" y="2749550"/>
            <a:ext cx="966788" cy="566738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21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文本框 5">
            <a:extLst>
              <a:ext uri="{FF2B5EF4-FFF2-40B4-BE49-F238E27FC236}">
                <a16:creationId xmlns:a16="http://schemas.microsoft.com/office/drawing/2014/main" id="{885C8B8A-1B53-4E81-B806-528A436799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035" y="72717"/>
            <a:ext cx="2910052" cy="556614"/>
          </a:xfrm>
          <a:prstGeom prst="flowChartManualInput">
            <a:avLst/>
          </a:prstGeom>
          <a:solidFill>
            <a:srgbClr val="FFFF00"/>
          </a:solidFill>
          <a:ln>
            <a:noFill/>
            <a:prstDash val="lgDashDot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二、公私合营</a:t>
            </a:r>
          </a:p>
        </p:txBody>
      </p:sp>
      <p:pic>
        <p:nvPicPr>
          <p:cNvPr id="22538" name="Picture 12">
            <a:extLst>
              <a:ext uri="{FF2B5EF4-FFF2-40B4-BE49-F238E27FC236}">
                <a16:creationId xmlns:a16="http://schemas.microsoft.com/office/drawing/2014/main" id="{66863219-CA1C-430E-AC6A-86E438993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1033463"/>
            <a:ext cx="3827463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9" name="Picture 13">
            <a:extLst>
              <a:ext uri="{FF2B5EF4-FFF2-40B4-BE49-F238E27FC236}">
                <a16:creationId xmlns:a16="http://schemas.microsoft.com/office/drawing/2014/main" id="{0B74B34F-CD28-4A48-BC17-AE4D71AF2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063" y="887413"/>
            <a:ext cx="4237037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40" name="TextBox 1">
            <a:extLst>
              <a:ext uri="{FF2B5EF4-FFF2-40B4-BE49-F238E27FC236}">
                <a16:creationId xmlns:a16="http://schemas.microsoft.com/office/drawing/2014/main" id="{CE378D58-17FF-4574-A4BA-0D17E9F33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2275" y="6073775"/>
            <a:ext cx="7610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0000"/>
                </a:solidFill>
              </a:rPr>
              <a:t>探究：为什么要对资本主义工商业进行社会主义改造？</a:t>
            </a:r>
          </a:p>
        </p:txBody>
      </p:sp>
    </p:spTree>
  </p:cSld>
  <p:clrMapOvr>
    <a:masterClrMapping/>
  </p:clrMapOvr>
  <p:transition spd="slow" advTm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54296EB5-2E03-4E2F-AA6D-82D106163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BD58C760-A9B3-469B-A490-140B80531DBF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3558" name="Rectangle 51">
            <a:extLst>
              <a:ext uri="{FF2B5EF4-FFF2-40B4-BE49-F238E27FC236}">
                <a16:creationId xmlns:a16="http://schemas.microsoft.com/office/drawing/2014/main" id="{99A7AD28-18C8-4398-83E5-B466FA286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113" y="1757363"/>
            <a:ext cx="4648200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 sz="2400">
                <a:solidFill>
                  <a:srgbClr val="660033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</a:p>
        </p:txBody>
      </p:sp>
      <p:pic>
        <p:nvPicPr>
          <p:cNvPr id="32" name="Picture 56" descr="5-2-43">
            <a:extLst>
              <a:ext uri="{FF2B5EF4-FFF2-40B4-BE49-F238E27FC236}">
                <a16:creationId xmlns:a16="http://schemas.microsoft.com/office/drawing/2014/main" id="{C3B446F7-1665-44DF-8A62-6A5CE651E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b="7516"/>
          <a:stretch>
            <a:fillRect/>
          </a:stretch>
        </p:blipFill>
        <p:spPr bwMode="auto">
          <a:xfrm>
            <a:off x="7265988" y="1190625"/>
            <a:ext cx="4003675" cy="3752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560" name="TextBox 32">
            <a:extLst>
              <a:ext uri="{FF2B5EF4-FFF2-40B4-BE49-F238E27FC236}">
                <a16:creationId xmlns:a16="http://schemas.microsoft.com/office/drawing/2014/main" id="{CF067F4A-FB5A-496B-A1DA-AE499996A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1200" y="5372100"/>
            <a:ext cx="47879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1955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10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月全国工商联执行委员座谈私营工商业社会主义改造问题</a:t>
            </a: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686796AE-4A66-4422-8499-2BC9C5F14D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635000"/>
            <a:ext cx="5930900" cy="507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背景（原因）：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．资本主义工商业是新中国初期社会经济的重要组成部分，在人民政府的帮助下，取得一定发展。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．私营工商业中也存在不利于国计民生的消极方面，一些私营工商业主为牟取暴利，严重扰乱了经济秩序。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．随着国民经济的恢复和国营经济力量的增强，公私合营经济出现并有所发展。</a:t>
            </a: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7CB522FD-1081-478E-9BD8-3C7829877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88757C29-3772-4FCC-8277-9074AC16793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24814" r="13974" b="25049"/>
          <a:stretch/>
        </p:blipFill>
        <p:spPr>
          <a:xfrm>
            <a:off x="550893" y="4146432"/>
            <a:ext cx="4837863" cy="2397669"/>
          </a:xfrm>
          <a:prstGeom prst="roundRect">
            <a:avLst>
              <a:gd name="adj" fmla="val 7678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A4E7C4CA-46D0-4C2B-830E-C49427FB595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24814" r="13974" b="25049"/>
          <a:stretch/>
        </p:blipFill>
        <p:spPr>
          <a:xfrm>
            <a:off x="570806" y="1263777"/>
            <a:ext cx="4793147" cy="2475286"/>
          </a:xfrm>
          <a:prstGeom prst="roundRect">
            <a:avLst>
              <a:gd name="adj" fmla="val 7678"/>
            </a:avLst>
          </a:prstGeom>
          <a:blipFill>
            <a:blip r:embed="rId5"/>
            <a:tile tx="0" ty="0" sx="100000" sy="100000" flip="none" algn="tl"/>
          </a:blipFill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2D76AEC8-3F53-4122-828B-12D6DBE08617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2" name="Rectangle 36">
            <a:hlinkClick r:id="rId6" action="ppaction://hlinkfile"/>
            <a:extLst>
              <a:ext uri="{FF2B5EF4-FFF2-40B4-BE49-F238E27FC236}">
                <a16:creationId xmlns:a16="http://schemas.microsoft.com/office/drawing/2014/main" id="{FB575E91-3856-484C-862E-856608E69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925" y="427038"/>
            <a:ext cx="1389063" cy="449262"/>
          </a:xfrm>
          <a:prstGeom prst="rect">
            <a:avLst/>
          </a:prstGeom>
          <a:solidFill>
            <a:srgbClr val="F7FC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公私合营</a:t>
            </a:r>
          </a:p>
        </p:txBody>
      </p:sp>
      <p:sp>
        <p:nvSpPr>
          <p:cNvPr id="26" name="Rectangle 52">
            <a:hlinkClick r:id="rId7" action="ppaction://hlinkfile"/>
            <a:extLst>
              <a:ext uri="{FF2B5EF4-FFF2-40B4-BE49-F238E27FC236}">
                <a16:creationId xmlns:a16="http://schemas.microsoft.com/office/drawing/2014/main" id="{0E36B8F3-3602-43CE-845C-AD4567909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300" y="4148138"/>
            <a:ext cx="4608513" cy="247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全行业公私合营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：采取定息制度：十年内每年由国家按照企业合营时核定的私股额，发给股息，年息为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5%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1966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9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月，定息年限期满，公私合营企业最后转变为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社会主义全民所有制</a:t>
            </a:r>
            <a:r>
              <a:rPr lang="zh-CN" altLang="en-US" sz="2400">
                <a:latin typeface="华文新魏" panose="02010800040101010101" pitchFamily="2" charset="-122"/>
                <a:ea typeface="华文新魏" panose="02010800040101010101" pitchFamily="2" charset="-122"/>
              </a:rPr>
              <a:t>。 </a:t>
            </a:r>
          </a:p>
        </p:txBody>
      </p:sp>
      <p:sp>
        <p:nvSpPr>
          <p:cNvPr id="27" name="Rectangle 54">
            <a:hlinkClick r:id="rId6" action="ppaction://hlinkfile"/>
            <a:extLst>
              <a:ext uri="{FF2B5EF4-FFF2-40B4-BE49-F238E27FC236}">
                <a16:creationId xmlns:a16="http://schemas.microsoft.com/office/drawing/2014/main" id="{E55534C6-9DE5-467E-8660-238DB26E4D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350" y="1198563"/>
            <a:ext cx="4908550" cy="229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单个企业公私合营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：利润分配实行 “四马分肥”，大致是资本家的红利占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20.5%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，国家所得税占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34.5%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，工人福利占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15%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，公积金占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30%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</p:txBody>
      </p:sp>
      <p:sp>
        <p:nvSpPr>
          <p:cNvPr id="31" name="Rectangle 36">
            <a:hlinkClick r:id="rId6" action="ppaction://hlinkfile"/>
            <a:extLst>
              <a:ext uri="{FF2B5EF4-FFF2-40B4-BE49-F238E27FC236}">
                <a16:creationId xmlns:a16="http://schemas.microsoft.com/office/drawing/2014/main" id="{74D3790E-519C-425F-9EA4-BD996B59CF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2900" y="458788"/>
            <a:ext cx="8070850" cy="447675"/>
          </a:xfrm>
          <a:prstGeom prst="rect">
            <a:avLst/>
          </a:prstGeom>
          <a:solidFill>
            <a:srgbClr val="F7FC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公私双方共同经营企业，公方代表居于领导地位。</a:t>
            </a:r>
          </a:p>
        </p:txBody>
      </p:sp>
      <p:sp>
        <p:nvSpPr>
          <p:cNvPr id="32" name="虚尾箭头 31">
            <a:extLst>
              <a:ext uri="{FF2B5EF4-FFF2-40B4-BE49-F238E27FC236}">
                <a16:creationId xmlns:a16="http://schemas.microsoft.com/office/drawing/2014/main" id="{E0B87CFA-9908-42FD-B186-85EDBA979AFE}"/>
              </a:ext>
            </a:extLst>
          </p:cNvPr>
          <p:cNvSpPr/>
          <p:nvPr/>
        </p:nvSpPr>
        <p:spPr>
          <a:xfrm rot="5400000">
            <a:off x="2706840" y="3426623"/>
            <a:ext cx="395785" cy="1133875"/>
          </a:xfrm>
          <a:prstGeom prst="stripedRightArrow">
            <a:avLst/>
          </a:prstGeom>
          <a:solidFill>
            <a:srgbClr val="660033"/>
          </a:solidFill>
          <a:ln>
            <a:solidFill>
              <a:schemeClr val="accent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145" tIns="39072" rIns="78145" bIns="39072" anchor="ctr"/>
          <a:lstStyle/>
          <a:p>
            <a:pPr algn="ctr" defTabSz="91429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5" name="Group 26">
            <a:extLst>
              <a:ext uri="{FF2B5EF4-FFF2-40B4-BE49-F238E27FC236}">
                <a16:creationId xmlns:a16="http://schemas.microsoft.com/office/drawing/2014/main" id="{FCF48371-E080-495B-A871-15F84CEF0C98}"/>
              </a:ext>
            </a:extLst>
          </p:cNvPr>
          <p:cNvGrpSpPr>
            <a:grpSpLocks/>
          </p:cNvGrpSpPr>
          <p:nvPr/>
        </p:nvGrpSpPr>
        <p:grpSpPr bwMode="auto">
          <a:xfrm>
            <a:off x="5699159" y="1660275"/>
            <a:ext cx="3326007" cy="2736548"/>
            <a:chOff x="0" y="0"/>
            <a:chExt cx="2183141" cy="2016125"/>
          </a:xfrm>
          <a:solidFill>
            <a:srgbClr val="F7FCFE"/>
          </a:solidFill>
        </p:grpSpPr>
        <p:sp>
          <p:nvSpPr>
            <p:cNvPr id="56358" name="直接连接符​​ 33">
              <a:extLst>
                <a:ext uri="{FF2B5EF4-FFF2-40B4-BE49-F238E27FC236}">
                  <a16:creationId xmlns:a16="http://schemas.microsoft.com/office/drawing/2014/main" id="{E5901736-9E1F-4F50-ACA2-DDAD7F4AA0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3302" y="51772"/>
              <a:ext cx="1400720" cy="1"/>
            </a:xfrm>
            <a:prstGeom prst="line">
              <a:avLst/>
            </a:prstGeom>
            <a:grp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6359" name="圆角矩形​​ 2">
              <a:extLst>
                <a:ext uri="{FF2B5EF4-FFF2-40B4-BE49-F238E27FC236}">
                  <a16:creationId xmlns:a16="http://schemas.microsoft.com/office/drawing/2014/main" id="{C6381FF8-CA4A-4D11-8E77-4AED46936D2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31017" y="789748"/>
              <a:ext cx="2152124" cy="1226377"/>
            </a:xfrm>
            <a:prstGeom prst="roundRect">
              <a:avLst>
                <a:gd name="adj" fmla="val 0"/>
              </a:avLst>
            </a:prstGeom>
            <a:grpFill/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dirty="0">
                <a:solidFill>
                  <a:srgbClr val="FFFFFF"/>
                </a:solidFill>
                <a:latin typeface="宋体" charset="-122"/>
                <a:ea typeface="+mn-ea"/>
                <a:sym typeface="宋体" charset="-122"/>
              </a:endParaRPr>
            </a:p>
          </p:txBody>
        </p:sp>
        <p:sp>
          <p:nvSpPr>
            <p:cNvPr id="56360" name="直接连接符​​ 11">
              <a:extLst>
                <a:ext uri="{FF2B5EF4-FFF2-40B4-BE49-F238E27FC236}">
                  <a16:creationId xmlns:a16="http://schemas.microsoft.com/office/drawing/2014/main" id="{8BF22BBC-3A64-452A-8DC4-9910F94290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1927" y="122876"/>
              <a:ext cx="880414" cy="756345"/>
            </a:xfrm>
            <a:prstGeom prst="line">
              <a:avLst/>
            </a:prstGeom>
            <a:grp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6361" name="直接连接符​​ 13">
              <a:extLst>
                <a:ext uri="{FF2B5EF4-FFF2-40B4-BE49-F238E27FC236}">
                  <a16:creationId xmlns:a16="http://schemas.microsoft.com/office/drawing/2014/main" id="{C20D31CF-FA1B-4C0A-A731-E636A0E836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76901" y="122876"/>
              <a:ext cx="336419" cy="621539"/>
            </a:xfrm>
            <a:prstGeom prst="line">
              <a:avLst/>
            </a:prstGeom>
            <a:grpFill/>
            <a:ln w="28575">
              <a:solidFill>
                <a:srgbClr val="7F7F7F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6362" name="椭圆​​ 4">
              <a:extLst>
                <a:ext uri="{FF2B5EF4-FFF2-40B4-BE49-F238E27FC236}">
                  <a16:creationId xmlns:a16="http://schemas.microsoft.com/office/drawing/2014/main" id="{6F7C9EC9-3D37-447E-AE8E-EB05D0CAFE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341" y="0"/>
              <a:ext cx="244560" cy="244560"/>
            </a:xfrm>
            <a:prstGeom prst="ellipse">
              <a:avLst/>
            </a:prstGeom>
            <a:grpFill/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dirty="0">
                <a:solidFill>
                  <a:srgbClr val="FFFFFF"/>
                </a:solidFill>
                <a:latin typeface="宋体" charset="-122"/>
                <a:ea typeface="+mn-ea"/>
                <a:sym typeface="宋体" charset="-122"/>
              </a:endParaRPr>
            </a:p>
          </p:txBody>
        </p:sp>
        <p:sp>
          <p:nvSpPr>
            <p:cNvPr id="56363" name="椭圆​​ 6">
              <a:extLst>
                <a:ext uri="{FF2B5EF4-FFF2-40B4-BE49-F238E27FC236}">
                  <a16:creationId xmlns:a16="http://schemas.microsoft.com/office/drawing/2014/main" id="{799F9351-FED3-4EB0-B80F-C9E5EBFA3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662" y="51772"/>
              <a:ext cx="141070" cy="141075"/>
            </a:xfrm>
            <a:prstGeom prst="ellipse">
              <a:avLst/>
            </a:prstGeom>
            <a:grpFill/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dirty="0">
                <a:solidFill>
                  <a:srgbClr val="FFFFFF"/>
                </a:solidFill>
                <a:latin typeface="宋体" charset="-122"/>
                <a:ea typeface="+mn-ea"/>
                <a:sym typeface="宋体" charset="-122"/>
              </a:endParaRPr>
            </a:p>
          </p:txBody>
        </p:sp>
        <p:sp>
          <p:nvSpPr>
            <p:cNvPr id="56364" name="同侧圆角矩形 30">
              <a:extLst>
                <a:ext uri="{FF2B5EF4-FFF2-40B4-BE49-F238E27FC236}">
                  <a16:creationId xmlns:a16="http://schemas.microsoft.com/office/drawing/2014/main" id="{D332EE0F-CBCC-475B-B31B-DE75EBCBC9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04808">
              <a:off x="0" y="798100"/>
              <a:ext cx="2143772" cy="59529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63 w 21600"/>
                <a:gd name="T19" fmla="*/ 3163 h 21600"/>
                <a:gd name="T20" fmla="*/ 18437 w 21600"/>
                <a:gd name="T21" fmla="*/ 18437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6200" y="10800"/>
                  </a:moveTo>
                  <a:cubicBezTo>
                    <a:pt x="16200" y="7817"/>
                    <a:pt x="13782" y="5400"/>
                    <a:pt x="10800" y="5400"/>
                  </a:cubicBezTo>
                  <a:cubicBezTo>
                    <a:pt x="7817" y="5400"/>
                    <a:pt x="5400" y="7817"/>
                    <a:pt x="5400" y="10800"/>
                  </a:cubicBez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599" y="4835"/>
                    <a:pt x="21600" y="10799"/>
                  </a:cubicBezTo>
                  <a:lnTo>
                    <a:pt x="21600" y="10800"/>
                  </a:lnTo>
                  <a:lnTo>
                    <a:pt x="24300" y="10800"/>
                  </a:lnTo>
                  <a:lnTo>
                    <a:pt x="18900" y="16200"/>
                  </a:lnTo>
                  <a:lnTo>
                    <a:pt x="13500" y="10800"/>
                  </a:lnTo>
                  <a:lnTo>
                    <a:pt x="16200" y="10800"/>
                  </a:lnTo>
                  <a:close/>
                </a:path>
              </a:pathLst>
            </a:custGeom>
            <a:grpFill/>
            <a:ln w="9525" cmpd="sng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圆角矩形​​ 3">
              <a:extLst>
                <a:ext uri="{FF2B5EF4-FFF2-40B4-BE49-F238E27FC236}">
                  <a16:creationId xmlns:a16="http://schemas.microsoft.com/office/drawing/2014/main" id="{B69D9206-9806-4518-87AB-E5164987621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125262" y="909046"/>
              <a:ext cx="1969599" cy="1011642"/>
            </a:xfrm>
            <a:prstGeom prst="roundRect">
              <a:avLst>
                <a:gd name="adj" fmla="val 0"/>
              </a:avLst>
            </a:prstGeom>
            <a:grpFill/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42" indent="-293042" algn="ctr" defTabSz="914292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56368" name="椭圆​​ 8">
              <a:extLst>
                <a:ext uri="{FF2B5EF4-FFF2-40B4-BE49-F238E27FC236}">
                  <a16:creationId xmlns:a16="http://schemas.microsoft.com/office/drawing/2014/main" id="{0AB1CF28-03E8-4E8D-A4FD-02045CABC0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310917" y="878978"/>
              <a:ext cx="89569" cy="89573"/>
            </a:xfrm>
            <a:prstGeom prst="ellipse">
              <a:avLst/>
            </a:prstGeom>
            <a:grpFill/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dirty="0">
                <a:solidFill>
                  <a:srgbClr val="FFFFFF"/>
                </a:solidFill>
                <a:latin typeface="宋体" charset="-122"/>
                <a:ea typeface="+mn-ea"/>
                <a:sym typeface="宋体" charset="-122"/>
              </a:endParaRPr>
            </a:p>
          </p:txBody>
        </p:sp>
        <p:sp>
          <p:nvSpPr>
            <p:cNvPr id="56369" name="椭圆​​ 9">
              <a:extLst>
                <a:ext uri="{FF2B5EF4-FFF2-40B4-BE49-F238E27FC236}">
                  <a16:creationId xmlns:a16="http://schemas.microsoft.com/office/drawing/2014/main" id="{92511911-CE1B-491B-B1C3-C749FD976C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1772360" y="744052"/>
              <a:ext cx="89569" cy="89573"/>
            </a:xfrm>
            <a:prstGeom prst="ellipse">
              <a:avLst/>
            </a:prstGeom>
            <a:grpFill/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dirty="0">
                <a:solidFill>
                  <a:srgbClr val="FFFFFF"/>
                </a:solidFill>
                <a:latin typeface="宋体" charset="-122"/>
                <a:ea typeface="+mn-ea"/>
                <a:sym typeface="宋体" charset="-122"/>
              </a:endParaRPr>
            </a:p>
          </p:txBody>
        </p:sp>
      </p:grpSp>
      <p:sp>
        <p:nvSpPr>
          <p:cNvPr id="72" name="矩形 71">
            <a:extLst>
              <a:ext uri="{FF2B5EF4-FFF2-40B4-BE49-F238E27FC236}">
                <a16:creationId xmlns:a16="http://schemas.microsoft.com/office/drawing/2014/main" id="{778EC5CC-61E0-4C66-BD90-024E9615FDCF}"/>
              </a:ext>
            </a:extLst>
          </p:cNvPr>
          <p:cNvSpPr/>
          <p:nvPr/>
        </p:nvSpPr>
        <p:spPr>
          <a:xfrm rot="21261051">
            <a:off x="5962650" y="2965450"/>
            <a:ext cx="2894013" cy="1187450"/>
          </a:xfrm>
          <a:prstGeom prst="rect">
            <a:avLst/>
          </a:prstGeom>
          <a:solidFill>
            <a:srgbClr val="F7FCFE"/>
          </a:solidFill>
        </p:spPr>
        <p:txBody>
          <a:bodyPr lIns="78145" tIns="39072" rIns="78145" bIns="39072">
            <a:spAutoFit/>
          </a:bodyPr>
          <a:lstStyle/>
          <a:p>
            <a:pPr defTabSz="914292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华文楷体" pitchFamily="2" charset="-122"/>
                <a:ea typeface="华文楷体" pitchFamily="2" charset="-122"/>
              </a:rPr>
              <a:t>在改造过程中国家是如何补偿资本家的</a:t>
            </a:r>
            <a:r>
              <a:rPr lang="en-US" sz="2400" b="1" dirty="0">
                <a:latin typeface="华文楷体" pitchFamily="2" charset="-122"/>
                <a:ea typeface="华文楷体" pitchFamily="2" charset="-122"/>
              </a:rPr>
              <a:t>?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EC47821-8F86-45E0-95F0-12A55C2083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4450" y="4879975"/>
            <a:ext cx="2659063" cy="50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赎买政策</a:t>
            </a:r>
          </a:p>
        </p:txBody>
      </p:sp>
      <p:pic>
        <p:nvPicPr>
          <p:cNvPr id="82" name="图片 81" descr="t0148a13bd3b33aa83c.jpg">
            <a:extLst>
              <a:ext uri="{FF2B5EF4-FFF2-40B4-BE49-F238E27FC236}">
                <a16:creationId xmlns:a16="http://schemas.microsoft.com/office/drawing/2014/main" id="{007F6BEC-26D0-4525-8DB4-D24FDBADB540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rcRect l="10100" t="4988" r="9101"/>
          <a:stretch>
            <a:fillRect/>
          </a:stretch>
        </p:blipFill>
        <p:spPr>
          <a:xfrm>
            <a:off x="8980227" y="1897039"/>
            <a:ext cx="3002507" cy="3548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6" grpId="0"/>
      <p:bldP spid="27" grpId="0"/>
      <p:bldP spid="31" grpId="0" animBg="1"/>
      <p:bldP spid="72" grpId="0" animBg="1"/>
      <p:bldP spid="7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CBA16483-81E1-4A88-AA20-9CD9DE285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3" name="文本框 2">
            <a:extLst>
              <a:ext uri="{FF2B5EF4-FFF2-40B4-BE49-F238E27FC236}">
                <a16:creationId xmlns:a16="http://schemas.microsoft.com/office/drawing/2014/main" id="{2809F058-96EC-4624-99B8-6373B3409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350" y="2420938"/>
            <a:ext cx="9047163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US" altLang="zh-CN" sz="1400" b="1">
                <a:latin typeface="宋体" panose="02010600030101010101" pitchFamily="2" charset="-122"/>
              </a:rPr>
              <a:t>   </a:t>
            </a:r>
            <a:endParaRPr lang="zh-CN" altLang="en-US" b="1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25604" name="文本框 6">
            <a:extLst>
              <a:ext uri="{FF2B5EF4-FFF2-40B4-BE49-F238E27FC236}">
                <a16:creationId xmlns:a16="http://schemas.microsoft.com/office/drawing/2014/main" id="{C702900C-C489-47B7-BE1B-2919C0AF9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613" y="1870075"/>
            <a:ext cx="1141095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latin typeface="仿宋" panose="02010609060101010101" pitchFamily="49" charset="-122"/>
                <a:ea typeface="仿宋" panose="02010609060101010101" pitchFamily="49" charset="-122"/>
              </a:rPr>
              <a:t>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依据国家政策，已知一位资本家的企业公私合营时核定资产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2500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万元，国家十年内每年发给股息，年息为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5%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，求这位资本家每年可得多少股息？十年共得多少股息？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FF3725-3AE1-4F4C-AD8F-830B4999C910}"/>
              </a:ext>
            </a:extLst>
          </p:cNvPr>
          <p:cNvSpPr txBox="1"/>
          <p:nvPr/>
        </p:nvSpPr>
        <p:spPr>
          <a:xfrm>
            <a:off x="3600450" y="736600"/>
            <a:ext cx="3455988" cy="60960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公私合营   赎买政策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768896-72B2-42B4-8EFC-F9D4A827AA32}"/>
              </a:ext>
            </a:extLst>
          </p:cNvPr>
          <p:cNvSpPr txBox="1"/>
          <p:nvPr/>
        </p:nvSpPr>
        <p:spPr>
          <a:xfrm>
            <a:off x="1816100" y="4394200"/>
            <a:ext cx="3581400" cy="60960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2500×5%=125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（万元）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C5A1FF-4B93-474C-9D43-9AF594173713}"/>
              </a:ext>
            </a:extLst>
          </p:cNvPr>
          <p:cNvSpPr txBox="1"/>
          <p:nvPr/>
        </p:nvSpPr>
        <p:spPr>
          <a:xfrm>
            <a:off x="6184900" y="4394200"/>
            <a:ext cx="3314700" cy="60960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125×10=1250(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万元）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336BB01F-1287-4F5D-B493-5DEE77BB3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320560-36F3-422D-A9F9-C862DCE84DAF}"/>
              </a:ext>
            </a:extLst>
          </p:cNvPr>
          <p:cNvSpPr txBox="1"/>
          <p:nvPr/>
        </p:nvSpPr>
        <p:spPr>
          <a:xfrm>
            <a:off x="1404938" y="650875"/>
            <a:ext cx="5854700" cy="579438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为什么不能直接收回？</a:t>
            </a:r>
          </a:p>
        </p:txBody>
      </p:sp>
      <p:sp>
        <p:nvSpPr>
          <p:cNvPr id="26628" name="矩形 2">
            <a:extLst>
              <a:ext uri="{FF2B5EF4-FFF2-40B4-BE49-F238E27FC236}">
                <a16:creationId xmlns:a16="http://schemas.microsoft.com/office/drawing/2014/main" id="{DAEB7488-8543-4E36-89F1-9B04EBB4CF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225" y="1665288"/>
            <a:ext cx="4352925" cy="397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在半殖民地半封建时代，面临中国的贫弱，民族资本家以“振兴实业，拯救中华” 为己任，努力发展国家经济。他们曾为保卫民族工业、支持抗日战争而付出过自己的生命和血汗。</a:t>
            </a:r>
          </a:p>
        </p:txBody>
      </p:sp>
      <p:pic>
        <p:nvPicPr>
          <p:cNvPr id="26629" name="Picture 6" descr="http://image2.sina.com.cn/dy/c/2005-10-28/0940baed65b40f1030492f08d6d8b8b5.jpg">
            <a:extLst>
              <a:ext uri="{FF2B5EF4-FFF2-40B4-BE49-F238E27FC236}">
                <a16:creationId xmlns:a16="http://schemas.microsoft.com/office/drawing/2014/main" id="{87619C45-9104-4E92-B55A-79EEE218B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988" y="873125"/>
            <a:ext cx="333375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0" name="TextBox 3">
            <a:extLst>
              <a:ext uri="{FF2B5EF4-FFF2-40B4-BE49-F238E27FC236}">
                <a16:creationId xmlns:a16="http://schemas.microsoft.com/office/drawing/2014/main" id="{66C51864-B255-471E-B068-B3C1F4184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8488" y="5889625"/>
            <a:ext cx="876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荣毅仁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712" y="0"/>
            <a:ext cx="3895288" cy="1876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5059680" y="184558"/>
            <a:ext cx="3832649" cy="2419781"/>
            <a:chOff x="5658142" y="184558"/>
            <a:chExt cx="3234187" cy="2419781"/>
          </a:xfrm>
        </p:grpSpPr>
        <p:sp>
          <p:nvSpPr>
            <p:cNvPr id="4" name="TextBox 3"/>
            <p:cNvSpPr txBox="1"/>
            <p:nvPr/>
          </p:nvSpPr>
          <p:spPr>
            <a:xfrm>
              <a:off x="6442744" y="973123"/>
              <a:ext cx="2449585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000" b="1" dirty="0">
                  <a:latin typeface="华文新魏" pitchFamily="2" charset="-122"/>
                  <a:ea typeface="华文新魏" pitchFamily="2" charset="-122"/>
                </a:rPr>
                <a:t>三大改造</a:t>
              </a:r>
            </a:p>
          </p:txBody>
        </p:sp>
        <p:pic>
          <p:nvPicPr>
            <p:cNvPr id="7" name="图片 18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8142" y="184558"/>
              <a:ext cx="1874838" cy="1662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1" name="组合 10"/>
          <p:cNvGrpSpPr/>
          <p:nvPr/>
        </p:nvGrpSpPr>
        <p:grpSpPr>
          <a:xfrm>
            <a:off x="4558268" y="2142308"/>
            <a:ext cx="4552314" cy="766355"/>
            <a:chOff x="5760051" y="1863634"/>
            <a:chExt cx="4552314" cy="766355"/>
          </a:xfrm>
        </p:grpSpPr>
        <p:pic>
          <p:nvPicPr>
            <p:cNvPr id="9" name="图片 28" descr="C_108.jpg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0051" y="2490650"/>
              <a:ext cx="4552314" cy="139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5808617" y="1863634"/>
              <a:ext cx="4336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latin typeface="华文新魏" pitchFamily="2" charset="-122"/>
                  <a:ea typeface="华文新魏" pitchFamily="2" charset="-122"/>
                </a:rPr>
                <a:t>改造什么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079297" y="3230879"/>
            <a:ext cx="4552314" cy="766355"/>
            <a:chOff x="5760051" y="1863634"/>
            <a:chExt cx="4552314" cy="766355"/>
          </a:xfrm>
        </p:grpSpPr>
        <p:pic>
          <p:nvPicPr>
            <p:cNvPr id="13" name="图片 28" descr="C_108.jpg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0051" y="2490650"/>
              <a:ext cx="4552314" cy="139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5808617" y="1863634"/>
              <a:ext cx="4336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latin typeface="华文新魏" pitchFamily="2" charset="-122"/>
                  <a:ea typeface="华文新魏" pitchFamily="2" charset="-122"/>
                </a:rPr>
                <a:t>为何改造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513240" y="4345575"/>
            <a:ext cx="4552314" cy="766355"/>
            <a:chOff x="5760051" y="1863634"/>
            <a:chExt cx="4552314" cy="766355"/>
          </a:xfrm>
        </p:grpSpPr>
        <p:pic>
          <p:nvPicPr>
            <p:cNvPr id="16" name="图片 28" descr="C_108.jpg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0051" y="2490650"/>
              <a:ext cx="4552314" cy="139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5808617" y="1863634"/>
              <a:ext cx="4336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latin typeface="华文新魏" pitchFamily="2" charset="-122"/>
                  <a:ea typeface="华文新魏" pitchFamily="2" charset="-122"/>
                </a:rPr>
                <a:t>怎样改造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76EB85DC-9987-4C63-825E-15B1B5568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C93C334E-1A15-46C6-8BC3-E360C2EB2A8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24814" r="13974" b="25049"/>
          <a:stretch/>
        </p:blipFill>
        <p:spPr>
          <a:xfrm>
            <a:off x="319837" y="1651000"/>
            <a:ext cx="11697296" cy="4841809"/>
          </a:xfrm>
          <a:prstGeom prst="roundRect">
            <a:avLst>
              <a:gd name="adj" fmla="val 7678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A5285199-AC05-4A3F-BD08-C70C13B54607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BE194100-8AC2-42D5-9148-357773B0A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468313"/>
            <a:ext cx="9752013" cy="81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1956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初，资本主义工商业的社会主义改造出现了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全行业公私合营的高潮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</p:txBody>
      </p:sp>
      <p:pic>
        <p:nvPicPr>
          <p:cNvPr id="38" name="Picture 17">
            <a:extLst>
              <a:ext uri="{FF2B5EF4-FFF2-40B4-BE49-F238E27FC236}">
                <a16:creationId xmlns:a16="http://schemas.microsoft.com/office/drawing/2014/main" id="{AA97FA21-6ECE-427E-90E9-E87844FB6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59700" y="1778000"/>
            <a:ext cx="4019550" cy="3736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4534" name="Rectangle 18">
            <a:extLst>
              <a:ext uri="{FF2B5EF4-FFF2-40B4-BE49-F238E27FC236}">
                <a16:creationId xmlns:a16="http://schemas.microsoft.com/office/drawing/2014/main" id="{5DE447DC-455B-4542-9CFB-45D29D3D7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0650" y="5678488"/>
            <a:ext cx="412115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年北京人民庆祝公私合营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7658" name="图片 28" descr="北京西单区13个工业行业157户资本家踊跃地在申请公私合营书上签名。.jpg">
            <a:extLst>
              <a:ext uri="{FF2B5EF4-FFF2-40B4-BE49-F238E27FC236}">
                <a16:creationId xmlns:a16="http://schemas.microsoft.com/office/drawing/2014/main" id="{626995FE-0C41-47B9-9E61-A8CC06AD17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739900"/>
            <a:ext cx="3660775" cy="3798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36" name="矩形 29">
            <a:extLst>
              <a:ext uri="{FF2B5EF4-FFF2-40B4-BE49-F238E27FC236}">
                <a16:creationId xmlns:a16="http://schemas.microsoft.com/office/drawing/2014/main" id="{97691C7F-139E-4957-AEE0-38EF087B2C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650" y="5538788"/>
            <a:ext cx="3552825" cy="100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北京西单区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13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个工业行业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157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户资本家踊跃地在申请公私合营书上签名</a:t>
            </a:r>
          </a:p>
        </p:txBody>
      </p:sp>
      <p:pic>
        <p:nvPicPr>
          <p:cNvPr id="27660" name="图片 31" descr="74323098_18.jpg">
            <a:extLst>
              <a:ext uri="{FF2B5EF4-FFF2-40B4-BE49-F238E27FC236}">
                <a16:creationId xmlns:a16="http://schemas.microsoft.com/office/drawing/2014/main" id="{1A7944E5-2491-416C-AEE6-F9E099A88A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70"/>
          <a:stretch>
            <a:fillRect/>
          </a:stretch>
        </p:blipFill>
        <p:spPr bwMode="auto">
          <a:xfrm>
            <a:off x="4051300" y="1744663"/>
            <a:ext cx="3652838" cy="375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38" name="Rectangle 21">
            <a:extLst>
              <a:ext uri="{FF2B5EF4-FFF2-40B4-BE49-F238E27FC236}">
                <a16:creationId xmlns:a16="http://schemas.microsoft.com/office/drawing/2014/main" id="{E4602A8F-28DE-4596-8FDE-C87B2C15C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6875" y="5538788"/>
            <a:ext cx="3233738" cy="81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月工商界代表乐松生向毛泽东送喜报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FAE756-D46C-434E-8448-7557BE489137}"/>
              </a:ext>
            </a:extLst>
          </p:cNvPr>
          <p:cNvSpPr txBox="1"/>
          <p:nvPr/>
        </p:nvSpPr>
        <p:spPr>
          <a:xfrm>
            <a:off x="498475" y="488950"/>
            <a:ext cx="1392238" cy="509588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结果：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974161-7C78-4934-AEB3-E94AEDB21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900" y="2354263"/>
            <a:ext cx="9144000" cy="2862262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仿宋" panose="02010609060101010101" pitchFamily="49" charset="-122"/>
                <a:ea typeface="仿宋" panose="02010609060101010101" pitchFamily="49" charset="-122"/>
              </a:rPr>
              <a:t>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消灭剥削，废除资本主义制度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对于我，失去的是我个人的一些剥削所得，它比起国家第一个五年计划的投资总额是多么渺小，得到的却是一个人人富裕、繁荣强盛的社会主义国家。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       ──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徐中尼：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访上海资本家荣毅仁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                                    《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新华半月刊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》1956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年第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号</a:t>
            </a:r>
            <a:endParaRPr lang="zh-CN" altLang="en-US" sz="24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4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4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4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64534" grpId="0" autoUpdateAnimBg="0"/>
      <p:bldP spid="64536" grpId="0" autoUpdateAnimBg="0"/>
      <p:bldP spid="64538" grpId="0" autoUpdateAnimBg="0"/>
      <p:bldP spid="30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BD4B5434-7800-4FF9-AC00-E17DA1378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0" name="Text Box 2">
            <a:extLst>
              <a:ext uri="{FF2B5EF4-FFF2-40B4-BE49-F238E27FC236}">
                <a16:creationId xmlns:a16="http://schemas.microsoft.com/office/drawing/2014/main" id="{D2194B2A-3F20-4ACF-9A4D-515B27D398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000" y="768350"/>
            <a:ext cx="6918325" cy="461963"/>
          </a:xfrm>
          <a:prstGeom prst="rect">
            <a:avLst/>
          </a:prstGeom>
          <a:solidFill>
            <a:srgbClr val="F7FCFE"/>
          </a:solidFill>
          <a:ln w="31750">
            <a:solidFill>
              <a:srgbClr val="000099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工商业得到了发展，是中国社会主义改造的创举</a:t>
            </a:r>
            <a:r>
              <a:rPr lang="zh-CN" altLang="en-US" sz="2400" b="1">
                <a:latin typeface="Tahoma" panose="020B0604030504040204" pitchFamily="34" charset="0"/>
                <a:ea typeface="隶书" panose="02010509060101010101" pitchFamily="49" charset="-122"/>
              </a:rPr>
              <a:t>；</a:t>
            </a:r>
          </a:p>
        </p:txBody>
      </p:sp>
      <p:sp>
        <p:nvSpPr>
          <p:cNvPr id="32771" name="Text Box 3">
            <a:extLst>
              <a:ext uri="{FF2B5EF4-FFF2-40B4-BE49-F238E27FC236}">
                <a16:creationId xmlns:a16="http://schemas.microsoft.com/office/drawing/2014/main" id="{062FF3DF-E8BA-4D8B-88AD-018544120B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9363" y="2663825"/>
            <a:ext cx="3441700" cy="1200150"/>
          </a:xfrm>
          <a:prstGeom prst="rect">
            <a:avLst/>
          </a:prstGeom>
          <a:solidFill>
            <a:srgbClr val="F7FCFE"/>
          </a:solidFill>
          <a:ln w="31750">
            <a:solidFill>
              <a:srgbClr val="000099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每年定期可以拿到年息，同时他们也成了自食其力的劳动者；</a:t>
            </a:r>
          </a:p>
        </p:txBody>
      </p:sp>
      <p:sp>
        <p:nvSpPr>
          <p:cNvPr id="28677" name="AutoShape 4">
            <a:extLst>
              <a:ext uri="{FF2B5EF4-FFF2-40B4-BE49-F238E27FC236}">
                <a16:creationId xmlns:a16="http://schemas.microsoft.com/office/drawing/2014/main" id="{EF2E70D3-0A91-42D8-8C4A-4C7E67DE6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888" y="1609725"/>
            <a:ext cx="3729037" cy="2976563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2147483647 w 21600"/>
              <a:gd name="T7" fmla="*/ 0 h 21600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5400 w 21600"/>
              <a:gd name="T13" fmla="*/ 5400 h 21600"/>
              <a:gd name="T14" fmla="*/ 162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5400" y="5400"/>
                </a:moveTo>
                <a:lnTo>
                  <a:pt x="9450" y="5400"/>
                </a:lnTo>
                <a:lnTo>
                  <a:pt x="9450" y="2700"/>
                </a:lnTo>
                <a:lnTo>
                  <a:pt x="8100" y="2700"/>
                </a:lnTo>
                <a:lnTo>
                  <a:pt x="10800" y="0"/>
                </a:lnTo>
                <a:lnTo>
                  <a:pt x="13500" y="2700"/>
                </a:lnTo>
                <a:lnTo>
                  <a:pt x="12150" y="2700"/>
                </a:lnTo>
                <a:lnTo>
                  <a:pt x="12150" y="5400"/>
                </a:lnTo>
                <a:lnTo>
                  <a:pt x="16200" y="5400"/>
                </a:lnTo>
                <a:lnTo>
                  <a:pt x="16200" y="9450"/>
                </a:lnTo>
                <a:lnTo>
                  <a:pt x="18900" y="9450"/>
                </a:lnTo>
                <a:lnTo>
                  <a:pt x="18900" y="8100"/>
                </a:lnTo>
                <a:lnTo>
                  <a:pt x="21600" y="10800"/>
                </a:lnTo>
                <a:lnTo>
                  <a:pt x="18900" y="13500"/>
                </a:lnTo>
                <a:lnTo>
                  <a:pt x="18900" y="12150"/>
                </a:lnTo>
                <a:lnTo>
                  <a:pt x="16200" y="12150"/>
                </a:lnTo>
                <a:lnTo>
                  <a:pt x="16200" y="16200"/>
                </a:lnTo>
                <a:lnTo>
                  <a:pt x="12150" y="16200"/>
                </a:lnTo>
                <a:lnTo>
                  <a:pt x="12150" y="18900"/>
                </a:lnTo>
                <a:lnTo>
                  <a:pt x="13500" y="18900"/>
                </a:lnTo>
                <a:lnTo>
                  <a:pt x="10800" y="21600"/>
                </a:lnTo>
                <a:lnTo>
                  <a:pt x="8100" y="18900"/>
                </a:lnTo>
                <a:lnTo>
                  <a:pt x="9450" y="18900"/>
                </a:lnTo>
                <a:lnTo>
                  <a:pt x="9450" y="16200"/>
                </a:lnTo>
                <a:lnTo>
                  <a:pt x="5400" y="16200"/>
                </a:lnTo>
                <a:lnTo>
                  <a:pt x="5400" y="12150"/>
                </a:lnTo>
                <a:lnTo>
                  <a:pt x="2700" y="12150"/>
                </a:lnTo>
                <a:lnTo>
                  <a:pt x="2700" y="13500"/>
                </a:lnTo>
                <a:lnTo>
                  <a:pt x="0" y="10800"/>
                </a:lnTo>
                <a:lnTo>
                  <a:pt x="2700" y="8100"/>
                </a:lnTo>
                <a:lnTo>
                  <a:pt x="2700" y="9450"/>
                </a:lnTo>
                <a:lnTo>
                  <a:pt x="5400" y="9450"/>
                </a:lnTo>
                <a:lnTo>
                  <a:pt x="5400" y="5400"/>
                </a:ln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tl"/>
          </a:blipFill>
          <a:ln w="317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36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公私合营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赎买政策</a:t>
            </a:r>
          </a:p>
        </p:txBody>
      </p:sp>
      <p:sp>
        <p:nvSpPr>
          <p:cNvPr id="32773" name="Text Box 5">
            <a:extLst>
              <a:ext uri="{FF2B5EF4-FFF2-40B4-BE49-F238E27FC236}">
                <a16:creationId xmlns:a16="http://schemas.microsoft.com/office/drawing/2014/main" id="{F5E853C2-E14F-4F57-8D9D-5F27A89793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7588" y="4760913"/>
            <a:ext cx="5408612" cy="461962"/>
          </a:xfrm>
          <a:prstGeom prst="rect">
            <a:avLst/>
          </a:prstGeom>
          <a:solidFill>
            <a:srgbClr val="F7FCFE"/>
          </a:solidFill>
          <a:ln w="31750">
            <a:solidFill>
              <a:srgbClr val="00008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实现了和平过渡，维护了社会的稳定；</a:t>
            </a:r>
          </a:p>
        </p:txBody>
      </p:sp>
      <p:sp>
        <p:nvSpPr>
          <p:cNvPr id="32774" name="Text Box 6">
            <a:extLst>
              <a:ext uri="{FF2B5EF4-FFF2-40B4-BE49-F238E27FC236}">
                <a16:creationId xmlns:a16="http://schemas.microsoft.com/office/drawing/2014/main" id="{4A0AFDA8-DBB5-4B22-8073-AC83063B0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213" y="2441575"/>
            <a:ext cx="2452687" cy="1200150"/>
          </a:xfrm>
          <a:prstGeom prst="rect">
            <a:avLst/>
          </a:prstGeom>
          <a:solidFill>
            <a:srgbClr val="F7FCFE"/>
          </a:solidFill>
          <a:ln w="31750">
            <a:solidFill>
              <a:srgbClr val="000099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改善了劳动条件，拥有了保障，提高了生产积极性；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CB8A2D-B3CA-44B8-9F61-F4D5C4363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5925" y="746125"/>
            <a:ext cx="8001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国家</a:t>
            </a:r>
            <a:endParaRPr lang="zh-CN" altLang="en-US" sz="24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8C836A-A233-463A-A725-5699E0D9B9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5" y="2565400"/>
            <a:ext cx="62865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工人</a:t>
            </a:r>
            <a:endParaRPr lang="zh-CN" altLang="en-US" sz="2400" b="1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45196D-F779-49A0-A9FF-453AFC4EA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100" y="2111375"/>
            <a:ext cx="26463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资本主义工商业者</a:t>
            </a:r>
            <a:endParaRPr lang="zh-CN" altLang="en-US" sz="2400" b="1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0226A5-FF2F-47D9-BAFE-6D580A17C4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0163" y="4745038"/>
            <a:ext cx="12112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社会</a:t>
            </a:r>
            <a:endParaRPr lang="zh-CN" altLang="en-US" sz="2400" b="1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2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animBg="1" autoUpdateAnimBg="0"/>
      <p:bldP spid="32771" grpId="0" animBg="1" autoUpdateAnimBg="0"/>
      <p:bldP spid="32773" grpId="0" animBg="1" autoUpdateAnimBg="0"/>
      <p:bldP spid="32774" grpId="0" animBg="1" autoUpdateAnimBg="0"/>
      <p:bldP spid="9" grpId="0"/>
      <p:bldP spid="10" grpId="0"/>
      <p:bldP spid="12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C47E7348-12E4-49B4-A8C4-B4F6517E5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34925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矩形 1">
            <a:extLst>
              <a:ext uri="{FF2B5EF4-FFF2-40B4-BE49-F238E27FC236}">
                <a16:creationId xmlns:a16="http://schemas.microsoft.com/office/drawing/2014/main" id="{0105A821-847A-4A2E-B7E5-6B043C40C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350" y="4202113"/>
            <a:ext cx="97123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8" tIns="45719" rIns="91438" bIns="45719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思考：三大改造在当时对推动我国社会发展起了什么作用？</a:t>
            </a:r>
          </a:p>
        </p:txBody>
      </p:sp>
      <p:sp>
        <p:nvSpPr>
          <p:cNvPr id="4" name="文本框 99">
            <a:extLst>
              <a:ext uri="{FF2B5EF4-FFF2-40B4-BE49-F238E27FC236}">
                <a16:creationId xmlns:a16="http://schemas.microsoft.com/office/drawing/2014/main" id="{AAB4B6B5-AE38-457E-BF86-01C37AD65B8E}"/>
              </a:ext>
            </a:extLst>
          </p:cNvPr>
          <p:cNvSpPr txBox="1"/>
          <p:nvPr/>
        </p:nvSpPr>
        <p:spPr>
          <a:xfrm>
            <a:off x="2624138" y="1100138"/>
            <a:ext cx="6403975" cy="460375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8" tIns="45719" rIns="91438" bIns="45719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>
              <a:defRPr/>
            </a:pPr>
            <a:r>
              <a:rPr lang="zh-CN" altLang="en-US" sz="2400" b="1" noProof="1">
                <a:solidFill>
                  <a:srgbClr val="0D0A10"/>
                </a:solidFill>
                <a:latin typeface="华文楷体" pitchFamily="2" charset="-122"/>
                <a:ea typeface="华文楷体" pitchFamily="2" charset="-122"/>
                <a:cs typeface="华文楷体" pitchFamily="2" charset="-122"/>
              </a:rPr>
              <a:t>材料：</a:t>
            </a:r>
            <a:r>
              <a:rPr lang="zh-CN" altLang="zh-CN" sz="2400" b="1" noProof="1">
                <a:solidFill>
                  <a:srgbClr val="0D0A10"/>
                </a:solidFill>
                <a:latin typeface="华文楷体" pitchFamily="2" charset="-122"/>
                <a:ea typeface="华文楷体" pitchFamily="2" charset="-122"/>
                <a:cs typeface="华文楷体" pitchFamily="2" charset="-122"/>
              </a:rPr>
              <a:t>20</a:t>
            </a:r>
            <a:r>
              <a:rPr lang="zh-CN" altLang="en-US" sz="2400" b="1" noProof="1">
                <a:solidFill>
                  <a:srgbClr val="0D0A10"/>
                </a:solidFill>
                <a:latin typeface="华文楷体" pitchFamily="2" charset="-122"/>
                <a:ea typeface="华文楷体" pitchFamily="2" charset="-122"/>
                <a:cs typeface="华文楷体" pitchFamily="2" charset="-122"/>
              </a:rPr>
              <a:t>世纪五十年代新中国经济成分变化表 </a:t>
            </a:r>
          </a:p>
        </p:txBody>
      </p:sp>
      <p:pic>
        <p:nvPicPr>
          <p:cNvPr id="29701" name="Picture 5" descr="学科网 版权所有">
            <a:extLst>
              <a:ext uri="{FF2B5EF4-FFF2-40B4-BE49-F238E27FC236}">
                <a16:creationId xmlns:a16="http://schemas.microsoft.com/office/drawing/2014/main" id="{11089B52-31A2-4B3E-9E96-E571BFE08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1712913"/>
            <a:ext cx="11425237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矩形 5">
            <a:extLst>
              <a:ext uri="{FF2B5EF4-FFF2-40B4-BE49-F238E27FC236}">
                <a16:creationId xmlns:a16="http://schemas.microsoft.com/office/drawing/2014/main" id="{5D05000F-6D5D-42D7-845E-2985FA8AE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00" y="4833938"/>
            <a:ext cx="71199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1.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实现了生产资料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私有制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向社会主义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公有制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的转变。</a:t>
            </a:r>
          </a:p>
        </p:txBody>
      </p:sp>
      <p:sp>
        <p:nvSpPr>
          <p:cNvPr id="16391" name="矩形 6">
            <a:extLst>
              <a:ext uri="{FF2B5EF4-FFF2-40B4-BE49-F238E27FC236}">
                <a16:creationId xmlns:a16="http://schemas.microsoft.com/office/drawing/2014/main" id="{CDF2076A-B1F6-434E-A1CC-49DEE0308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00" y="5456238"/>
            <a:ext cx="10752138" cy="8302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社会主义基本制度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在我国建立起来。这是中国历史上最深刻的社会变革。我国从此进入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社会主义初级阶段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</p:txBody>
      </p:sp>
      <p:sp>
        <p:nvSpPr>
          <p:cNvPr id="11" name="文本框 5">
            <a:extLst>
              <a:ext uri="{FF2B5EF4-FFF2-40B4-BE49-F238E27FC236}">
                <a16:creationId xmlns:a16="http://schemas.microsoft.com/office/drawing/2014/main" id="{503548C2-E416-443A-9F8F-6FC968C7C7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163" y="351436"/>
            <a:ext cx="3753199" cy="556614"/>
          </a:xfrm>
          <a:prstGeom prst="flowChartManualInput">
            <a:avLst/>
          </a:prstGeom>
          <a:solidFill>
            <a:srgbClr val="FFFF00"/>
          </a:solidFill>
          <a:ln>
            <a:noFill/>
            <a:prstDash val="lgDashDot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三、三大改造完成的意义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0" grpId="0"/>
      <p:bldP spid="1639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016DA03A-5BDC-476A-9184-0B636FB43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34925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A3CDD37A-72DE-4C2D-9D9F-4420CC6A902B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4CC9B8B5-9CFD-48D5-9E18-C12FD596E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288" y="4194175"/>
            <a:ext cx="6577012" cy="87947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latin typeface="华文新魏" panose="02010800040101010101" pitchFamily="2" charset="-122"/>
                <a:ea typeface="华文新魏" panose="02010800040101010101" pitchFamily="2" charset="-122"/>
              </a:rPr>
              <a:t>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社会主义改造工作的后期，也存在着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要求过急，工作过粗，改变过快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等缺点。</a:t>
            </a:r>
          </a:p>
        </p:txBody>
      </p:sp>
      <p:sp>
        <p:nvSpPr>
          <p:cNvPr id="30727" name="矩形 34">
            <a:extLst>
              <a:ext uri="{FF2B5EF4-FFF2-40B4-BE49-F238E27FC236}">
                <a16:creationId xmlns:a16="http://schemas.microsoft.com/office/drawing/2014/main" id="{6FD9FAEF-4359-441B-8291-1C5CA83EE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025" y="1490663"/>
            <a:ext cx="7870825" cy="181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70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农民说的一句话：“刚分到的土地屁股还没坐热呢，又被收走了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不仅把土改时分来的土地收公了，把我们自己原有的土地也充公了，牲畜和农具也都统统归公了。”</a:t>
            </a:r>
          </a:p>
        </p:txBody>
      </p:sp>
      <p:pic>
        <p:nvPicPr>
          <p:cNvPr id="30728" name="图片 35" descr="20111129183637-332326410.jpg">
            <a:extLst>
              <a:ext uri="{FF2B5EF4-FFF2-40B4-BE49-F238E27FC236}">
                <a16:creationId xmlns:a16="http://schemas.microsoft.com/office/drawing/2014/main" id="{23DD10AF-F64A-4B68-A456-3CE70D9CF69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563" y="4149725"/>
            <a:ext cx="20955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9" name="Rectangle 16">
            <a:extLst>
              <a:ext uri="{FF2B5EF4-FFF2-40B4-BE49-F238E27FC236}">
                <a16:creationId xmlns:a16="http://schemas.microsoft.com/office/drawing/2014/main" id="{F9D9E8FD-CFDC-422E-9DDA-BF890F391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2363" y="3422650"/>
            <a:ext cx="1109662" cy="35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solidFill>
                  <a:schemeClr val="bg1"/>
                </a:solidFill>
                <a:latin typeface="Arial Black" panose="020B0A04020102020204" pitchFamily="34" charset="0"/>
              </a:rPr>
              <a:t>胡修道</a:t>
            </a:r>
            <a:r>
              <a:rPr lang="zh-CN" altLang="en-US" sz="180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</a:p>
        </p:txBody>
      </p:sp>
      <p:grpSp>
        <p:nvGrpSpPr>
          <p:cNvPr id="30730" name="Group 26">
            <a:extLst>
              <a:ext uri="{FF2B5EF4-FFF2-40B4-BE49-F238E27FC236}">
                <a16:creationId xmlns:a16="http://schemas.microsoft.com/office/drawing/2014/main" id="{12B0F212-7C18-43D0-AE32-7F927ADD7486}"/>
              </a:ext>
            </a:extLst>
          </p:cNvPr>
          <p:cNvGrpSpPr>
            <a:grpSpLocks/>
          </p:cNvGrpSpPr>
          <p:nvPr/>
        </p:nvGrpSpPr>
        <p:grpSpPr bwMode="auto">
          <a:xfrm>
            <a:off x="8337550" y="776288"/>
            <a:ext cx="3424238" cy="3240087"/>
            <a:chOff x="0" y="0"/>
            <a:chExt cx="2183141" cy="2016125"/>
          </a:xfrm>
        </p:grpSpPr>
        <p:sp>
          <p:nvSpPr>
            <p:cNvPr id="30733" name="直接连接符​​ 33">
              <a:extLst>
                <a:ext uri="{FF2B5EF4-FFF2-40B4-BE49-F238E27FC236}">
                  <a16:creationId xmlns:a16="http://schemas.microsoft.com/office/drawing/2014/main" id="{DB8BD640-CF82-4DE1-8C59-5A5B2E6F7C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3302" y="51772"/>
              <a:ext cx="1400720" cy="1"/>
            </a:xfrm>
            <a:prstGeom prst="line">
              <a:avLst/>
            </a:prstGeom>
            <a:noFill/>
            <a:ln w="6350">
              <a:solidFill>
                <a:srgbClr val="A5A5A5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4" name="圆角矩形​​ 2">
              <a:extLst>
                <a:ext uri="{FF2B5EF4-FFF2-40B4-BE49-F238E27FC236}">
                  <a16:creationId xmlns:a16="http://schemas.microsoft.com/office/drawing/2014/main" id="{2FA58FA9-F221-4B7E-ADE3-55F3DA3EFC3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31017" y="789748"/>
              <a:ext cx="2152124" cy="1226377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735" name="直接连接符​​ 11">
              <a:extLst>
                <a:ext uri="{FF2B5EF4-FFF2-40B4-BE49-F238E27FC236}">
                  <a16:creationId xmlns:a16="http://schemas.microsoft.com/office/drawing/2014/main" id="{1387F893-B39A-4564-BAA1-992BD42169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1927" y="122876"/>
              <a:ext cx="880414" cy="756345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6" name="直接连接符​​ 13">
              <a:extLst>
                <a:ext uri="{FF2B5EF4-FFF2-40B4-BE49-F238E27FC236}">
                  <a16:creationId xmlns:a16="http://schemas.microsoft.com/office/drawing/2014/main" id="{F080B9E1-4C66-42C5-AC8B-A94DC2CA31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76901" y="122876"/>
              <a:ext cx="336419" cy="621539"/>
            </a:xfrm>
            <a:prstGeom prst="line">
              <a:avLst/>
            </a:prstGeom>
            <a:noFill/>
            <a:ln w="28575">
              <a:solidFill>
                <a:srgbClr val="7F7F7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7" name="椭圆​​ 4">
              <a:extLst>
                <a:ext uri="{FF2B5EF4-FFF2-40B4-BE49-F238E27FC236}">
                  <a16:creationId xmlns:a16="http://schemas.microsoft.com/office/drawing/2014/main" id="{3A5B3488-E3AE-4F69-ACA0-F782B9BD0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341" y="0"/>
              <a:ext cx="244560" cy="244560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738" name="椭圆​​ 6">
              <a:extLst>
                <a:ext uri="{FF2B5EF4-FFF2-40B4-BE49-F238E27FC236}">
                  <a16:creationId xmlns:a16="http://schemas.microsoft.com/office/drawing/2014/main" id="{ADC150F3-3B91-402E-B48F-B8A01F351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662" y="51772"/>
              <a:ext cx="141070" cy="141075"/>
            </a:xfrm>
            <a:prstGeom prst="ellipse">
              <a:avLst/>
            </a:prstGeom>
            <a:solidFill>
              <a:srgbClr val="D8D8D8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739" name="同侧圆角矩形 30">
              <a:extLst>
                <a:ext uri="{FF2B5EF4-FFF2-40B4-BE49-F238E27FC236}">
                  <a16:creationId xmlns:a16="http://schemas.microsoft.com/office/drawing/2014/main" id="{81F8825B-4712-44EB-B233-FB68C6B8F3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04808">
              <a:off x="0" y="798100"/>
              <a:ext cx="2143772" cy="59529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63 w 21600"/>
                <a:gd name="T19" fmla="*/ 3163 h 21600"/>
                <a:gd name="T20" fmla="*/ 18437 w 21600"/>
                <a:gd name="T21" fmla="*/ 18437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6200" y="10800"/>
                  </a:moveTo>
                  <a:cubicBezTo>
                    <a:pt x="16200" y="7817"/>
                    <a:pt x="13782" y="5400"/>
                    <a:pt x="10800" y="5400"/>
                  </a:cubicBezTo>
                  <a:cubicBezTo>
                    <a:pt x="7817" y="5400"/>
                    <a:pt x="5400" y="7817"/>
                    <a:pt x="5400" y="10800"/>
                  </a:cubicBezTo>
                  <a:lnTo>
                    <a:pt x="0" y="10800"/>
                  </a:ln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599" y="4835"/>
                    <a:pt x="21600" y="10799"/>
                  </a:cubicBezTo>
                  <a:lnTo>
                    <a:pt x="21600" y="10800"/>
                  </a:lnTo>
                  <a:lnTo>
                    <a:pt x="24300" y="10800"/>
                  </a:lnTo>
                  <a:lnTo>
                    <a:pt x="18900" y="16200"/>
                  </a:lnTo>
                  <a:lnTo>
                    <a:pt x="13500" y="10800"/>
                  </a:lnTo>
                  <a:lnTo>
                    <a:pt x="16200" y="10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1" name="圆角矩形​​ 3">
              <a:extLst>
                <a:ext uri="{FF2B5EF4-FFF2-40B4-BE49-F238E27FC236}">
                  <a16:creationId xmlns:a16="http://schemas.microsoft.com/office/drawing/2014/main" id="{EF7E8F06-2B87-494E-B240-8C5C592222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125262" y="909046"/>
              <a:ext cx="1969599" cy="1011642"/>
            </a:xfrm>
            <a:prstGeom prst="roundRect">
              <a:avLst>
                <a:gd name="adj" fmla="val 0"/>
              </a:avLst>
            </a:prstGeom>
            <a:solidFill>
              <a:srgbClr val="F7FCFE"/>
            </a:solidFill>
            <a:ln w="19050">
              <a:solidFill>
                <a:srgbClr val="D8D8D8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marL="293042" indent="-293042" algn="ctr" defTabSz="914292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dirty="0">
                  <a:solidFill>
                    <a:srgbClr val="760000"/>
                  </a:solidFill>
                  <a:latin typeface="华文新魏" pitchFamily="2" charset="-122"/>
                  <a:ea typeface="华文新魏" pitchFamily="2" charset="-122"/>
                  <a:sym typeface="Calibri" pitchFamily="34" charset="0"/>
                </a:rPr>
                <a:t>        </a:t>
              </a:r>
              <a:endParaRPr lang="en-US" altLang="zh-CN" sz="2100" dirty="0">
                <a:solidFill>
                  <a:srgbClr val="760000"/>
                </a:solidFill>
                <a:latin typeface="华文新魏" pitchFamily="2" charset="-122"/>
                <a:ea typeface="华文新魏" pitchFamily="2" charset="-122"/>
                <a:sym typeface="Calibri" pitchFamily="34" charset="0"/>
              </a:endParaRPr>
            </a:p>
          </p:txBody>
        </p:sp>
        <p:sp>
          <p:nvSpPr>
            <p:cNvPr id="30743" name="椭圆​​ 8">
              <a:extLst>
                <a:ext uri="{FF2B5EF4-FFF2-40B4-BE49-F238E27FC236}">
                  <a16:creationId xmlns:a16="http://schemas.microsoft.com/office/drawing/2014/main" id="{E06A4BF1-9B53-44E6-BA57-872C7935A9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310917" y="878978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744" name="椭圆​​ 9">
              <a:extLst>
                <a:ext uri="{FF2B5EF4-FFF2-40B4-BE49-F238E27FC236}">
                  <a16:creationId xmlns:a16="http://schemas.microsoft.com/office/drawing/2014/main" id="{D4989CE2-C966-4E0F-BAEA-8EA6697FE49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16478">
              <a:off x="1772360" y="744052"/>
              <a:ext cx="89569" cy="89573"/>
            </a:xfrm>
            <a:prstGeom prst="ellipse">
              <a:avLst/>
            </a:prstGeom>
            <a:solidFill>
              <a:srgbClr val="FFFFFF"/>
            </a:solidFill>
            <a:ln w="3175">
              <a:solidFill>
                <a:srgbClr val="BFBFBF"/>
              </a:solidFill>
              <a:round/>
              <a:headEnd/>
              <a:tailE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4" name="矩形 63">
            <a:extLst>
              <a:ext uri="{FF2B5EF4-FFF2-40B4-BE49-F238E27FC236}">
                <a16:creationId xmlns:a16="http://schemas.microsoft.com/office/drawing/2014/main" id="{E973D8BF-21F7-45FB-BDEA-AFE018F3FAF8}"/>
              </a:ext>
            </a:extLst>
          </p:cNvPr>
          <p:cNvSpPr/>
          <p:nvPr/>
        </p:nvSpPr>
        <p:spPr>
          <a:xfrm rot="21261051">
            <a:off x="8453438" y="2478088"/>
            <a:ext cx="3168650" cy="817562"/>
          </a:xfrm>
          <a:prstGeom prst="rect">
            <a:avLst/>
          </a:prstGeom>
          <a:solidFill>
            <a:srgbClr val="F7FCFE"/>
          </a:solidFill>
        </p:spPr>
        <p:txBody>
          <a:bodyPr lIns="78145" tIns="39072" rIns="78145" bIns="39072">
            <a:spAutoFit/>
          </a:bodyPr>
          <a:lstStyle/>
          <a:p>
            <a:pPr defTabSz="914292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华文楷体" pitchFamily="2" charset="-122"/>
                <a:ea typeface="华文楷体" pitchFamily="2" charset="-122"/>
              </a:rPr>
              <a:t>材料反映在三大改造过程中出现什么问题 ？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30732" name="TextBox 37">
            <a:extLst>
              <a:ext uri="{FF2B5EF4-FFF2-40B4-BE49-F238E27FC236}">
                <a16:creationId xmlns:a16="http://schemas.microsoft.com/office/drawing/2014/main" id="{D7D91207-1BF7-4F73-8216-1451AFB260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3" y="652463"/>
            <a:ext cx="26543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三大改造的局限性</a:t>
            </a: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83EFC203-8D3D-466F-859B-E0DD46CA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34925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41325" name="Group 13">
            <a:extLst>
              <a:ext uri="{FF2B5EF4-FFF2-40B4-BE49-F238E27FC236}">
                <a16:creationId xmlns:a16="http://schemas.microsoft.com/office/drawing/2014/main" id="{BD894BCE-4BAC-45A4-A04A-DC29D2F096BF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763588" y="530225"/>
          <a:ext cx="1965325" cy="603250"/>
        </p:xfrm>
        <a:graphic>
          <a:graphicData uri="http://schemas.openxmlformats.org/drawingml/2006/table">
            <a:tbl>
              <a:tblPr/>
              <a:tblGrid>
                <a:gridCol w="196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小结归纳</a:t>
                      </a:r>
                    </a:p>
                  </a:txBody>
                  <a:tcPr marL="121923" marR="121923" marT="45767" marB="4576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753" name="Text Box 14">
            <a:extLst>
              <a:ext uri="{FF2B5EF4-FFF2-40B4-BE49-F238E27FC236}">
                <a16:creationId xmlns:a16="http://schemas.microsoft.com/office/drawing/2014/main" id="{0DD1394E-918E-4405-8D4D-52F7BBCF1D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9963" y="1246188"/>
            <a:ext cx="36957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三大改造（</a:t>
            </a:r>
            <a:r>
              <a:rPr lang="en-US" altLang="zh-CN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1953-1956</a:t>
            </a: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</a:p>
        </p:txBody>
      </p:sp>
      <p:sp>
        <p:nvSpPr>
          <p:cNvPr id="31754" name="Text Box 15">
            <a:extLst>
              <a:ext uri="{FF2B5EF4-FFF2-40B4-BE49-F238E27FC236}">
                <a16:creationId xmlns:a16="http://schemas.microsoft.com/office/drawing/2014/main" id="{AB4AE3BE-C9B0-4271-87D5-5879243A19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800" y="2195513"/>
            <a:ext cx="4775200" cy="255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/>
              <a:t>                </a:t>
            </a:r>
            <a:r>
              <a:rPr lang="zh-CN" altLang="en-US" b="1">
                <a:latin typeface="华文楷体" panose="02010600040101010101" pitchFamily="2" charset="-122"/>
                <a:ea typeface="华文楷体" panose="02010600040101010101" pitchFamily="2" charset="-122"/>
              </a:rPr>
              <a:t>业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华文楷体" panose="02010600040101010101" pitchFamily="2" charset="-122"/>
                <a:ea typeface="华文楷体" panose="02010600040101010101" pitchFamily="2" charset="-122"/>
              </a:rPr>
              <a:t>      _____</a:t>
            </a:r>
            <a:r>
              <a:rPr lang="zh-CN" altLang="en-US" b="1">
                <a:latin typeface="华文楷体" panose="02010600040101010101" pitchFamily="2" charset="-122"/>
                <a:ea typeface="华文楷体" panose="02010600040101010101" pitchFamily="2" charset="-122"/>
              </a:rPr>
              <a:t>业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latin typeface="华文楷体" panose="02010600040101010101" pitchFamily="2" charset="-122"/>
                <a:ea typeface="华文楷体" panose="02010600040101010101" pitchFamily="2" charset="-122"/>
              </a:rPr>
              <a:t>_________</a:t>
            </a:r>
            <a:r>
              <a:rPr lang="zh-CN" altLang="en-US" b="1">
                <a:latin typeface="华文楷体" panose="02010600040101010101" pitchFamily="2" charset="-122"/>
                <a:ea typeface="华文楷体" panose="02010600040101010101" pitchFamily="2" charset="-122"/>
              </a:rPr>
              <a:t>业</a:t>
            </a:r>
          </a:p>
        </p:txBody>
      </p:sp>
      <p:sp>
        <p:nvSpPr>
          <p:cNvPr id="31755" name="Line 16">
            <a:extLst>
              <a:ext uri="{FF2B5EF4-FFF2-40B4-BE49-F238E27FC236}">
                <a16:creationId xmlns:a16="http://schemas.microsoft.com/office/drawing/2014/main" id="{A658F171-D0A3-476E-AA5E-6D165032B496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0500" y="2489200"/>
            <a:ext cx="1524000" cy="6096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756" name="Line 17">
            <a:extLst>
              <a:ext uri="{FF2B5EF4-FFF2-40B4-BE49-F238E27FC236}">
                <a16:creationId xmlns:a16="http://schemas.microsoft.com/office/drawing/2014/main" id="{A8D4E8B1-EBC5-4FD5-AD0F-CAB46EA973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13200" y="3124200"/>
            <a:ext cx="1524000" cy="457200"/>
          </a:xfrm>
          <a:prstGeom prst="line">
            <a:avLst/>
          </a:prstGeom>
          <a:noFill/>
          <a:ln w="349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757" name="Text Box 18">
            <a:extLst>
              <a:ext uri="{FF2B5EF4-FFF2-40B4-BE49-F238E27FC236}">
                <a16:creationId xmlns:a16="http://schemas.microsoft.com/office/drawing/2014/main" id="{EB9B1C17-5F8B-4195-9A94-6BD2187AC3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9000" y="2711450"/>
            <a:ext cx="41656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华文楷体" panose="02010600040101010101" pitchFamily="2" charset="-122"/>
                <a:ea typeface="华文楷体" panose="02010600040101010101" pitchFamily="2" charset="-122"/>
              </a:rPr>
              <a:t>____________</a:t>
            </a: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形式</a:t>
            </a:r>
          </a:p>
        </p:txBody>
      </p:sp>
      <p:sp>
        <p:nvSpPr>
          <p:cNvPr id="31758" name="Line 19">
            <a:extLst>
              <a:ext uri="{FF2B5EF4-FFF2-40B4-BE49-F238E27FC236}">
                <a16:creationId xmlns:a16="http://schemas.microsoft.com/office/drawing/2014/main" id="{1D651ED3-2A16-4180-A3FE-B43ED916F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4343400"/>
            <a:ext cx="2946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759" name="Text Box 20">
            <a:extLst>
              <a:ext uri="{FF2B5EF4-FFF2-40B4-BE49-F238E27FC236}">
                <a16:creationId xmlns:a16="http://schemas.microsoft.com/office/drawing/2014/main" id="{D7A11FA2-A218-4EE7-8202-A90C8E9EAC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3763963"/>
            <a:ext cx="35004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黑体" panose="02010609060101010101" pitchFamily="49" charset="-122"/>
                <a:ea typeface="黑体" panose="02010609060101010101" pitchFamily="49" charset="-122"/>
              </a:rPr>
              <a:t>________</a:t>
            </a: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政策</a:t>
            </a:r>
          </a:p>
        </p:txBody>
      </p:sp>
      <p:sp>
        <p:nvSpPr>
          <p:cNvPr id="31760" name="Text Box 21">
            <a:extLst>
              <a:ext uri="{FF2B5EF4-FFF2-40B4-BE49-F238E27FC236}">
                <a16:creationId xmlns:a16="http://schemas.microsoft.com/office/drawing/2014/main" id="{17F8E5DB-D03A-49FC-82D7-41A26E406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5763" y="3878263"/>
            <a:ext cx="34750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公私合营</a:t>
            </a:r>
          </a:p>
        </p:txBody>
      </p:sp>
      <p:sp>
        <p:nvSpPr>
          <p:cNvPr id="31761" name="AutoShape 22">
            <a:extLst>
              <a:ext uri="{FF2B5EF4-FFF2-40B4-BE49-F238E27FC236}">
                <a16:creationId xmlns:a16="http://schemas.microsoft.com/office/drawing/2014/main" id="{ED497A24-7B39-43DC-AAF4-72EC44A8723D}"/>
              </a:ext>
            </a:extLst>
          </p:cNvPr>
          <p:cNvSpPr>
            <a:spLocks/>
          </p:cNvSpPr>
          <p:nvPr/>
        </p:nvSpPr>
        <p:spPr bwMode="auto">
          <a:xfrm>
            <a:off x="10363200" y="2743200"/>
            <a:ext cx="304800" cy="1524000"/>
          </a:xfrm>
          <a:prstGeom prst="rightBrace">
            <a:avLst>
              <a:gd name="adj1" fmla="val 55556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31762" name="Text Box 24">
            <a:extLst>
              <a:ext uri="{FF2B5EF4-FFF2-40B4-BE49-F238E27FC236}">
                <a16:creationId xmlns:a16="http://schemas.microsoft.com/office/drawing/2014/main" id="{DB271650-159E-4890-9E7D-33547F1C14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9625" y="2185988"/>
            <a:ext cx="614363" cy="300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u="sng">
                <a:latin typeface="黑体" panose="02010609060101010101" pitchFamily="49" charset="-122"/>
                <a:ea typeface="黑体" panose="02010609060101010101" pitchFamily="49" charset="-122"/>
              </a:rPr>
              <a:t>___________</a:t>
            </a: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制度</a:t>
            </a:r>
          </a:p>
        </p:txBody>
      </p:sp>
      <p:sp>
        <p:nvSpPr>
          <p:cNvPr id="31763" name="Text Box 25">
            <a:extLst>
              <a:ext uri="{FF2B5EF4-FFF2-40B4-BE49-F238E27FC236}">
                <a16:creationId xmlns:a16="http://schemas.microsoft.com/office/drawing/2014/main" id="{7D5BEF44-8A91-4E4D-BA4E-669678C724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000" y="4953000"/>
            <a:ext cx="72136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实质：生产资料私有制</a:t>
            </a:r>
          </a:p>
        </p:txBody>
      </p:sp>
      <p:sp>
        <p:nvSpPr>
          <p:cNvPr id="31764" name="Line 26">
            <a:extLst>
              <a:ext uri="{FF2B5EF4-FFF2-40B4-BE49-F238E27FC236}">
                <a16:creationId xmlns:a16="http://schemas.microsoft.com/office/drawing/2014/main" id="{CCA6F7D5-BD47-4CE9-8914-7D639C13D761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1075" y="5248275"/>
            <a:ext cx="2514600" cy="460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765" name="Text Box 27">
            <a:extLst>
              <a:ext uri="{FF2B5EF4-FFF2-40B4-BE49-F238E27FC236}">
                <a16:creationId xmlns:a16="http://schemas.microsoft.com/office/drawing/2014/main" id="{F3E24589-4630-44E1-B1BB-940D589778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0300" y="5256213"/>
            <a:ext cx="27606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/>
              <a:t>___________________</a:t>
            </a:r>
          </a:p>
        </p:txBody>
      </p:sp>
      <p:sp>
        <p:nvSpPr>
          <p:cNvPr id="141340" name="Text Box 28">
            <a:extLst>
              <a:ext uri="{FF2B5EF4-FFF2-40B4-BE49-F238E27FC236}">
                <a16:creationId xmlns:a16="http://schemas.microsoft.com/office/drawing/2014/main" id="{AF0F5219-D283-4FE4-9C18-77DBE1A8C8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8163" y="2133600"/>
            <a:ext cx="2255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农</a:t>
            </a:r>
          </a:p>
        </p:txBody>
      </p:sp>
      <p:sp>
        <p:nvSpPr>
          <p:cNvPr id="141341" name="Text Box 29">
            <a:extLst>
              <a:ext uri="{FF2B5EF4-FFF2-40B4-BE49-F238E27FC236}">
                <a16:creationId xmlns:a16="http://schemas.microsoft.com/office/drawing/2014/main" id="{491FDE70-E721-4F9B-AC75-AE7EC822E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078163"/>
            <a:ext cx="2540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手工</a:t>
            </a:r>
          </a:p>
        </p:txBody>
      </p:sp>
      <p:sp>
        <p:nvSpPr>
          <p:cNvPr id="141342" name="Text Box 30">
            <a:extLst>
              <a:ext uri="{FF2B5EF4-FFF2-40B4-BE49-F238E27FC236}">
                <a16:creationId xmlns:a16="http://schemas.microsoft.com/office/drawing/2014/main" id="{2C5D658C-8DE9-4158-8C56-7890920EF9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988" y="4083050"/>
            <a:ext cx="4368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资本主义工商</a:t>
            </a:r>
          </a:p>
        </p:txBody>
      </p:sp>
      <p:sp>
        <p:nvSpPr>
          <p:cNvPr id="141343" name="Text Box 31">
            <a:extLst>
              <a:ext uri="{FF2B5EF4-FFF2-40B4-BE49-F238E27FC236}">
                <a16:creationId xmlns:a16="http://schemas.microsoft.com/office/drawing/2014/main" id="{142147B1-1F10-41EE-9F38-D09B3A89FE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582863"/>
            <a:ext cx="37592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合作社</a:t>
            </a:r>
          </a:p>
        </p:txBody>
      </p:sp>
      <p:sp>
        <p:nvSpPr>
          <p:cNvPr id="141344" name="Text Box 32">
            <a:extLst>
              <a:ext uri="{FF2B5EF4-FFF2-40B4-BE49-F238E27FC236}">
                <a16:creationId xmlns:a16="http://schemas.microsoft.com/office/drawing/2014/main" id="{DBE4E830-A5F1-4FD5-A902-E3008EE77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8400" y="3687763"/>
            <a:ext cx="16462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赎买</a:t>
            </a:r>
          </a:p>
        </p:txBody>
      </p:sp>
      <p:sp>
        <p:nvSpPr>
          <p:cNvPr id="141345" name="Text Box 33">
            <a:extLst>
              <a:ext uri="{FF2B5EF4-FFF2-40B4-BE49-F238E27FC236}">
                <a16:creationId xmlns:a16="http://schemas.microsoft.com/office/drawing/2014/main" id="{2E7E8315-C322-4691-8662-2A8FF6D97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6800" y="4967288"/>
            <a:ext cx="42433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社会主义公有制</a:t>
            </a:r>
          </a:p>
        </p:txBody>
      </p:sp>
      <p:sp>
        <p:nvSpPr>
          <p:cNvPr id="141346" name="Text Box 34">
            <a:extLst>
              <a:ext uri="{FF2B5EF4-FFF2-40B4-BE49-F238E27FC236}">
                <a16:creationId xmlns:a16="http://schemas.microsoft.com/office/drawing/2014/main" id="{9C6141B1-2915-4F0D-BC74-5E48D7171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71225" y="2316163"/>
            <a:ext cx="614363" cy="278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CC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社会主义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6B0B9B4-3C06-4424-807F-A7F3BAED00FC}"/>
              </a:ext>
            </a:extLst>
          </p:cNvPr>
          <p:cNvCxnSpPr/>
          <p:nvPr/>
        </p:nvCxnSpPr>
        <p:spPr>
          <a:xfrm>
            <a:off x="1746250" y="2620963"/>
            <a:ext cx="614363" cy="1587"/>
          </a:xfrm>
          <a:prstGeom prst="line">
            <a:avLst/>
          </a:prstGeom>
          <a:ln w="15875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1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1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1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1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1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1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1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1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1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1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340" grpId="0"/>
      <p:bldP spid="141341" grpId="0"/>
      <p:bldP spid="141342" grpId="0"/>
      <p:bldP spid="141343" grpId="0"/>
      <p:bldP spid="141344" grpId="0"/>
      <p:bldP spid="141345" grpId="0"/>
      <p:bldP spid="14134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文本框 4103">
            <a:extLst>
              <a:ext uri="{FF2B5EF4-FFF2-40B4-BE49-F238E27FC236}">
                <a16:creationId xmlns:a16="http://schemas.microsoft.com/office/drawing/2014/main" id="{86C4E7D9-7187-4F50-9C2D-009C77914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0"/>
            <a:ext cx="1295400" cy="402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170" tIns="46990" rIns="90170" bIns="4699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2000" b="1">
                <a:solidFill>
                  <a:srgbClr val="006666"/>
                </a:solidFill>
                <a:latin typeface="Arial" panose="020B0604020202020204" pitchFamily="34" charset="0"/>
                <a:ea typeface="方正姚体" panose="02010601030101010101" pitchFamily="2" charset="-122"/>
              </a:rPr>
              <a:t>随堂训练</a:t>
            </a:r>
          </a:p>
        </p:txBody>
      </p:sp>
      <p:pic>
        <p:nvPicPr>
          <p:cNvPr id="25603" name="Picture 4" descr="C:\Users\ADMINI~1\AppData\Local\Temp\ksohtml\wps5F02.tmp.jpg">
            <a:extLst>
              <a:ext uri="{FF2B5EF4-FFF2-40B4-BE49-F238E27FC236}">
                <a16:creationId xmlns:a16="http://schemas.microsoft.com/office/drawing/2014/main" id="{7C68798B-011A-4BE0-9A00-8DBBD11F3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-152400"/>
            <a:ext cx="19050" cy="1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文本框 1">
            <a:extLst>
              <a:ext uri="{FF2B5EF4-FFF2-40B4-BE49-F238E27FC236}">
                <a16:creationId xmlns:a16="http://schemas.microsoft.com/office/drawing/2014/main" id="{B50BD900-EDE6-45FE-9310-C568C562A3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9489" y="1530351"/>
            <a:ext cx="7902575" cy="363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1956年中国很多农村的农民群情振奋，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他们正在积极申请加入什么组织（    ）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A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农业生产互助小组     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B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农业生产合作社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C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手工业生产合作社  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D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人民公社</a:t>
            </a: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AF1843CA-2EA4-4E48-B496-D0DC6D262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1663" y="1959917"/>
            <a:ext cx="55464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72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B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文本框 1">
            <a:extLst>
              <a:ext uri="{FF2B5EF4-FFF2-40B4-BE49-F238E27FC236}">
                <a16:creationId xmlns:a16="http://schemas.microsoft.com/office/drawing/2014/main" id="{3254BEFD-2C44-4D8F-9E06-C189DE4895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1675" y="1258889"/>
            <a:ext cx="8102600" cy="422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.同仁堂是驰名中外的商标品牌。如果你要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考察当年有关其公私合营的概况，你必须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查阅哪一阶段的历史资料（    ）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A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1953—1956年              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B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56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—19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6年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C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1949—1953年               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D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45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—19</a:t>
            </a: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49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C814557-7060-4EB2-A928-A32BF15C1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7926" y="2232026"/>
            <a:ext cx="442913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720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1">
            <a:extLst>
              <a:ext uri="{FF2B5EF4-FFF2-40B4-BE49-F238E27FC236}">
                <a16:creationId xmlns:a16="http://schemas.microsoft.com/office/drawing/2014/main" id="{52397B1E-7905-4A3E-9D95-48BCEAC5A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8026" y="1457325"/>
            <a:ext cx="8043863" cy="363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．1956年底，生产资料私有制社会主义改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 造的基本完成，标志着（    ）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 A.中国人民从此站起来了			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 B.我国初步建立起独立的工业体系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 C.我国初步建立起社会主义制度		    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   D.我国进入社会主义现代化建设新时期</a:t>
            </a:r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6C96FFE7-818B-4C85-9076-881EDA7AE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2868" y="1839159"/>
            <a:ext cx="48090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720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303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4900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505AB492-77DD-4A8E-A5A7-473F15193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2" descr="http://i01.c.aliimg.com/img/ibank/2013/146/925/956529641_1309995960.jpg">
            <a:extLst>
              <a:ext uri="{FF2B5EF4-FFF2-40B4-BE49-F238E27FC236}">
                <a16:creationId xmlns:a16="http://schemas.microsoft.com/office/drawing/2014/main" id="{BDC8EEB4-13CF-4CAE-AFC0-DA39348BB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92" t="32582" r="4150" b="33710"/>
          <a:stretch>
            <a:fillRect/>
          </a:stretch>
        </p:blipFill>
        <p:spPr bwMode="auto">
          <a:xfrm>
            <a:off x="7458075" y="268288"/>
            <a:ext cx="4333875" cy="240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2" descr="http://i01.c.aliimg.com/img/ibank/2013/146/925/956529641_1309995960.jpg">
            <a:extLst>
              <a:ext uri="{FF2B5EF4-FFF2-40B4-BE49-F238E27FC236}">
                <a16:creationId xmlns:a16="http://schemas.microsoft.com/office/drawing/2014/main" id="{748A5749-5494-40F5-8838-EC4C78C78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92" t="66290" r="4150"/>
          <a:stretch>
            <a:fillRect/>
          </a:stretch>
        </p:blipFill>
        <p:spPr bwMode="auto">
          <a:xfrm>
            <a:off x="7458075" y="4165600"/>
            <a:ext cx="4333875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3" name="Picture 2" descr="http://i01.c.aliimg.com/img/ibank/2013/146/925/956529641_1309995960.jpg">
            <a:extLst>
              <a:ext uri="{FF2B5EF4-FFF2-40B4-BE49-F238E27FC236}">
                <a16:creationId xmlns:a16="http://schemas.microsoft.com/office/drawing/2014/main" id="{D6CDC0C4-560D-4D0C-95D4-0BB6FE0B0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7" t="66290" r="48708"/>
          <a:stretch>
            <a:fillRect/>
          </a:stretch>
        </p:blipFill>
        <p:spPr bwMode="auto">
          <a:xfrm>
            <a:off x="617538" y="4165600"/>
            <a:ext cx="4333875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4" name="Picture 2" descr="http://i01.c.aliimg.com/img/ibank/2013/146/925/956529641_1309995960.jpg">
            <a:extLst>
              <a:ext uri="{FF2B5EF4-FFF2-40B4-BE49-F238E27FC236}">
                <a16:creationId xmlns:a16="http://schemas.microsoft.com/office/drawing/2014/main" id="{84956E8E-5183-48AC-B9FA-FE3EF2D13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7" t="32582" r="48708" b="33710"/>
          <a:stretch>
            <a:fillRect/>
          </a:stretch>
        </p:blipFill>
        <p:spPr bwMode="auto">
          <a:xfrm>
            <a:off x="730250" y="160338"/>
            <a:ext cx="4333875" cy="240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DF53905-7EB7-48AE-989A-629560FBF14A}"/>
              </a:ext>
            </a:extLst>
          </p:cNvPr>
          <p:cNvSpPr/>
          <p:nvPr/>
        </p:nvSpPr>
        <p:spPr>
          <a:xfrm>
            <a:off x="3097423" y="2967335"/>
            <a:ext cx="5997156" cy="92333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</a:rPr>
              <a:t>第五课      三大改造</a:t>
            </a:r>
          </a:p>
        </p:txBody>
      </p:sp>
    </p:spTree>
  </p:cSld>
  <p:clrMapOvr>
    <a:masterClrMapping/>
  </p:clrMapOvr>
  <p:transition advClick="0" advTm="5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1769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142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9944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8298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0379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8934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333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6FB53BE0-1002-4BA8-8935-7CD2893ED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FC5A85F6-16D3-4BAF-8596-D489E59C7444}"/>
              </a:ext>
            </a:extLst>
          </p:cNvPr>
          <p:cNvGraphicFramePr/>
          <p:nvPr/>
        </p:nvGraphicFramePr>
        <p:xfrm>
          <a:off x="2103252" y="51778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advClick="0" advTm="5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4CCBE592-158A-48EC-AAB1-51AEB0241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5">
            <a:extLst>
              <a:ext uri="{FF2B5EF4-FFF2-40B4-BE49-F238E27FC236}">
                <a16:creationId xmlns:a16="http://schemas.microsoft.com/office/drawing/2014/main" id="{2503C3FD-82BC-46B4-90B2-4C3296892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414" y="280988"/>
            <a:ext cx="3753199" cy="556614"/>
          </a:xfrm>
          <a:prstGeom prst="flowChartManualInput">
            <a:avLst/>
          </a:prstGeom>
          <a:solidFill>
            <a:srgbClr val="FFFF00"/>
          </a:solidFill>
          <a:ln>
            <a:noFill/>
            <a:prstDash val="lgDashDot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一、农业、手工业合作化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5F38B98-94F2-48DB-82E5-FDEC453946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3" y="5365750"/>
            <a:ext cx="11239500" cy="817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defTabSz="9128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128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128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128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128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A50021"/>
              </a:buClr>
              <a:buSzPct val="75000"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我国的农业仍然是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一家一户分散经营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的，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影响农业生产的发展，农产品满足不了国家工业化建设的需要。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农民也有进行互助合作的要求。</a:t>
            </a:r>
          </a:p>
        </p:txBody>
      </p:sp>
      <p:sp>
        <p:nvSpPr>
          <p:cNvPr id="14343" name="Rectangle 2">
            <a:extLst>
              <a:ext uri="{FF2B5EF4-FFF2-40B4-BE49-F238E27FC236}">
                <a16:creationId xmlns:a16="http://schemas.microsoft.com/office/drawing/2014/main" id="{C740D417-41F2-415D-8990-19F3F401DE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58900"/>
            <a:ext cx="12192000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indent="296863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华文楷体" panose="02010600040101010101" pitchFamily="2" charset="-122"/>
                <a:ea typeface="华文楷体" panose="02010600040101010101" pitchFamily="2" charset="-122"/>
              </a:rPr>
              <a:t>            </a:t>
            </a:r>
            <a:r>
              <a:rPr lang="zh-CN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材料一：当时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亿农民，要分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7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亿亩土地和 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297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万头耕畜，人均可分得耕地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2.3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亩，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        约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100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人可分得一头耕畜。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4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344" name="Rectangle 3">
            <a:extLst>
              <a:ext uri="{FF2B5EF4-FFF2-40B4-BE49-F238E27FC236}">
                <a16:creationId xmlns:a16="http://schemas.microsoft.com/office/drawing/2014/main" id="{0BCCEF8A-A859-4A83-BB3E-B479CE8F6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463" y="2663825"/>
            <a:ext cx="10948987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indent="296863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材料二：土改后，部分农民天灾人祸或无力耕种等原因开始出卖自己的土地。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</a:t>
            </a:r>
            <a:r>
              <a:rPr lang="zh-CN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如到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1952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年山西省就有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718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公顷的土地被卖掉。其次，不愿意卖掉土</a:t>
            </a:r>
            <a:endParaRPr lang="en-US" altLang="zh-CN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地而又无钱耕种的农民开始向中农和富农借高利贷。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3AE8FF-2108-4155-B3B1-720234EA6538}"/>
              </a:ext>
            </a:extLst>
          </p:cNvPr>
          <p:cNvSpPr txBox="1"/>
          <p:nvPr/>
        </p:nvSpPr>
        <p:spPr>
          <a:xfrm>
            <a:off x="4819650" y="838200"/>
            <a:ext cx="2154238" cy="609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anchor="ctr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itchFamily="2" charset="-122"/>
                <a:ea typeface="华文楷体" pitchFamily="2" charset="-122"/>
              </a:rPr>
              <a:t>农业合作化</a:t>
            </a:r>
          </a:p>
        </p:txBody>
      </p:sp>
      <p:sp>
        <p:nvSpPr>
          <p:cNvPr id="14346" name="TextBox 2">
            <a:extLst>
              <a:ext uri="{FF2B5EF4-FFF2-40B4-BE49-F238E27FC236}">
                <a16:creationId xmlns:a16="http://schemas.microsoft.com/office/drawing/2014/main" id="{A8F00564-57B7-4A98-812B-3C64EE40F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4686300"/>
            <a:ext cx="6372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0000"/>
                </a:solidFill>
              </a:rPr>
              <a:t>思考：我国为什么要进行农业社会主义改造？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4A7C210C-7DA9-4684-BDC7-13D90CEFF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80009A4-8D3A-4CF7-88B2-1A83B43089F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r="6799"/>
          <a:stretch>
            <a:fillRect/>
          </a:stretch>
        </p:blipFill>
        <p:spPr>
          <a:xfrm>
            <a:off x="509137" y="562022"/>
            <a:ext cx="4708478" cy="39083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793C88B-413C-49ED-95A5-05BC43FF68B1}"/>
              </a:ext>
            </a:extLst>
          </p:cNvPr>
          <p:cNvSpPr/>
          <p:nvPr/>
        </p:nvSpPr>
        <p:spPr>
          <a:xfrm>
            <a:off x="5260975" y="1212850"/>
            <a:ext cx="6516688" cy="1833563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lIns="78145" tIns="39072" rIns="78145" bIns="39072">
            <a:spAutoFit/>
          </a:bodyPr>
          <a:lstStyle/>
          <a:p>
            <a:pPr indent="227922" algn="just" defTabSz="914292" fontAlgn="auto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100" dirty="0">
                <a:latin typeface="华文新魏" pitchFamily="2" charset="-122"/>
                <a:ea typeface="华文新魏" pitchFamily="2" charset="-122"/>
                <a:cs typeface="Times New Roman" panose="02020603050405020304" pitchFamily="18" charset="0"/>
              </a:rPr>
              <a:t>     </a:t>
            </a:r>
            <a:r>
              <a:rPr lang="en-US" altLang="zh-CN" sz="2400" b="1" kern="100" dirty="0">
                <a:latin typeface="华文楷体" pitchFamily="2" charset="-122"/>
                <a:ea typeface="华文楷体" pitchFamily="2" charset="-122"/>
                <a:cs typeface="Times New Roman" panose="02020603050405020304" pitchFamily="18" charset="0"/>
              </a:rPr>
              <a:t>1953</a:t>
            </a:r>
            <a:r>
              <a:rPr lang="zh-CN" altLang="zh-CN" sz="2400" b="1" kern="100" dirty="0">
                <a:latin typeface="华文楷体" pitchFamily="2" charset="-122"/>
                <a:ea typeface="华文楷体" pitchFamily="2" charset="-122"/>
                <a:cs typeface="Times New Roman" panose="02020603050405020304" pitchFamily="18" charset="0"/>
              </a:rPr>
              <a:t>年，中共中央决定对农村进行社会主义改造，号召农民联合起来，组成生产合作社，共同克服困难，中国农村开始了互助合作运动。</a:t>
            </a:r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79E63299-84F5-4E3A-B90B-E27A32BE86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75" y="5407025"/>
            <a:ext cx="10053638" cy="817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形式：把分散的个体农民组织起来，引导他们参加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农业生产合作社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，走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集体化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共同富裕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的社会主义道路（目的）。</a:t>
            </a:r>
          </a:p>
        </p:txBody>
      </p:sp>
      <p:sp>
        <p:nvSpPr>
          <p:cNvPr id="15366" name="TextBox 5">
            <a:extLst>
              <a:ext uri="{FF2B5EF4-FFF2-40B4-BE49-F238E27FC236}">
                <a16:creationId xmlns:a16="http://schemas.microsoft.com/office/drawing/2014/main" id="{567968C2-917A-49EC-A537-1635E76882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4686300"/>
            <a:ext cx="94662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0000"/>
                </a:solidFill>
              </a:rPr>
              <a:t>思考：我国农业社会主义改造的形式是什么？这样做的目的是什么？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714F82BD-6CB8-4250-93AC-182D13DFC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文本框 2">
            <a:extLst>
              <a:ext uri="{FF2B5EF4-FFF2-40B4-BE49-F238E27FC236}">
                <a16:creationId xmlns:a16="http://schemas.microsoft.com/office/drawing/2014/main" id="{B5EEDADE-5E82-477C-BE2B-B5651B310F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4863" y="1052513"/>
            <a:ext cx="1768475" cy="153193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9525">
            <a:solidFill>
              <a:srgbClr val="FFC000"/>
            </a:solidFill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1F202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合作社农民备齐工具一起劳动</a:t>
            </a:r>
          </a:p>
        </p:txBody>
      </p:sp>
      <p:sp>
        <p:nvSpPr>
          <p:cNvPr id="8197" name="文本框 1">
            <a:extLst>
              <a:ext uri="{FF2B5EF4-FFF2-40B4-BE49-F238E27FC236}">
                <a16:creationId xmlns:a16="http://schemas.microsoft.com/office/drawing/2014/main" id="{D70EA345-1A40-4AFF-A9B9-D89E5491AE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5975" y="4203700"/>
            <a:ext cx="1798638" cy="153352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9525">
            <a:solidFill>
              <a:srgbClr val="FFC000"/>
            </a:solidFill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1F202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生产合作社</a:t>
            </a:r>
            <a:r>
              <a:rPr lang="zh-CN" altLang="en-US" sz="2400" b="1">
                <a:solidFill>
                  <a:srgbClr val="1F202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黑体" panose="02010609060101010101" pitchFamily="49" charset="-122"/>
              </a:rPr>
              <a:t>使用机械化农具</a:t>
            </a:r>
            <a:endParaRPr lang="zh-CN" altLang="en-US" sz="2400" b="1">
              <a:solidFill>
                <a:srgbClr val="1F202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16389" name="图片 5">
            <a:extLst>
              <a:ext uri="{FF2B5EF4-FFF2-40B4-BE49-F238E27FC236}">
                <a16:creationId xmlns:a16="http://schemas.microsoft.com/office/drawing/2014/main" id="{4D5C68EB-432B-4157-81A0-19F9D34147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238125"/>
            <a:ext cx="5362575" cy="454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文本框 1">
            <a:extLst>
              <a:ext uri="{FF2B5EF4-FFF2-40B4-BE49-F238E27FC236}">
                <a16:creationId xmlns:a16="http://schemas.microsoft.com/office/drawing/2014/main" id="{A1682E8F-FA5D-450A-A094-FBAFD87C3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50238" y="4859338"/>
            <a:ext cx="2163762" cy="105251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9525">
            <a:solidFill>
              <a:srgbClr val="FFC000"/>
            </a:solidFill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1F202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生产合作社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1F202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兴修水利工程</a:t>
            </a:r>
          </a:p>
        </p:txBody>
      </p:sp>
      <p:pic>
        <p:nvPicPr>
          <p:cNvPr id="16391" name="图片 1">
            <a:extLst>
              <a:ext uri="{FF2B5EF4-FFF2-40B4-BE49-F238E27FC236}">
                <a16:creationId xmlns:a16="http://schemas.microsoft.com/office/drawing/2014/main" id="{89370584-F122-4F1F-8D78-D25D3D8A4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98988" cy="361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2" name="Picture 2" descr="C:\Users\acer\Desktop\9c3213f38937815d26a8b4c637a114f6.jpg">
            <a:extLst>
              <a:ext uri="{FF2B5EF4-FFF2-40B4-BE49-F238E27FC236}">
                <a16:creationId xmlns:a16="http://schemas.microsoft.com/office/drawing/2014/main" id="{04F0D7DE-939D-4545-AC95-942DAFA0E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43313"/>
            <a:ext cx="4613275" cy="321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animBg="1"/>
      <p:bldP spid="8197" grpId="0" animBg="1"/>
      <p:bldP spid="819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EAC1C57F-A39F-4FD1-9155-BD2B6DA49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5C9B78A3-D504-43E9-B48C-0E6F211F2487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17414" name="矩形 24">
            <a:extLst>
              <a:ext uri="{FF2B5EF4-FFF2-40B4-BE49-F238E27FC236}">
                <a16:creationId xmlns:a16="http://schemas.microsoft.com/office/drawing/2014/main" id="{05B51EC5-24E7-4E40-A5C2-BB75C5E80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063" y="792163"/>
            <a:ext cx="3233737" cy="224155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>
                <a:latin typeface="华文楷体" panose="02010600040101010101" pitchFamily="2" charset="-122"/>
                <a:ea typeface="华文楷体" panose="02010600040101010101" pitchFamily="2" charset="-122"/>
              </a:rPr>
              <a:t>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经过：农业合作化开始时实行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自愿互利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的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原则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，通过典型示范逐步推广。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1FCE7F-225A-49AE-B47E-2F2422EE26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0063" y="762000"/>
            <a:ext cx="6867525" cy="1741488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100">
                <a:latin typeface="华文新魏" panose="02010800040101010101" pitchFamily="2" charset="-122"/>
                <a:ea typeface="华文新魏" panose="02010800040101010101" pitchFamily="2" charset="-122"/>
              </a:rPr>
              <a:t> 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农业互助组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一般由几户或十几户组成，共同劳动、分散经营。由于换工互助，一定程度上提高了劳动生产率。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49D561-0B0A-4D1F-8851-306B017541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1338" y="3103563"/>
            <a:ext cx="6880225" cy="118745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100">
                <a:latin typeface="华文新魏" panose="02010800040101010101" pitchFamily="2" charset="-122"/>
                <a:ea typeface="华文新魏" panose="02010800040101010101" pitchFamily="2" charset="-122"/>
              </a:rPr>
              <a:t> 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初级农业生产合作社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在互助组的基础上的集体经济组织。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D574630-A155-4744-91E6-84E3A28A8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2300" y="4824413"/>
            <a:ext cx="6827838" cy="17399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100" b="1">
                <a:latin typeface="华文新魏" panose="02010800040101010101" pitchFamily="2" charset="-122"/>
                <a:ea typeface="华文新魏" panose="02010800040101010101" pitchFamily="2" charset="-122"/>
              </a:rPr>
              <a:t>  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高级农业生产合作社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土地</a:t>
            </a:r>
            <a:r>
              <a:rPr lang="en-US" altLang="zh-CN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耕畜</a:t>
            </a:r>
            <a:r>
              <a:rPr lang="en-US" altLang="zh-CN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大型农具等生产资料集体所有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，社员集体劳动，产品由社统一分配。</a:t>
            </a:r>
          </a:p>
        </p:txBody>
      </p:sp>
      <p:grpSp>
        <p:nvGrpSpPr>
          <p:cNvPr id="5" name="组合 36">
            <a:extLst>
              <a:ext uri="{FF2B5EF4-FFF2-40B4-BE49-F238E27FC236}">
                <a16:creationId xmlns:a16="http://schemas.microsoft.com/office/drawing/2014/main" id="{2EC91D0D-2A2D-41C0-A480-49F7366D1147}"/>
              </a:ext>
            </a:extLst>
          </p:cNvPr>
          <p:cNvGrpSpPr>
            <a:grpSpLocks/>
          </p:cNvGrpSpPr>
          <p:nvPr/>
        </p:nvGrpSpPr>
        <p:grpSpPr bwMode="auto">
          <a:xfrm>
            <a:off x="3538538" y="633413"/>
            <a:ext cx="852487" cy="765175"/>
            <a:chOff x="1451901" y="1612245"/>
            <a:chExt cx="804923" cy="803326"/>
          </a:xfrm>
        </p:grpSpPr>
        <p:pic>
          <p:nvPicPr>
            <p:cNvPr id="17427" name="Picture 3" descr="D:\png\20150430-012_0008_图层-15.png">
              <a:extLst>
                <a:ext uri="{FF2B5EF4-FFF2-40B4-BE49-F238E27FC236}">
                  <a16:creationId xmlns:a16="http://schemas.microsoft.com/office/drawing/2014/main" id="{C7797421-CAF5-47C6-A154-CBB677DFE8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6706130">
              <a:off x="1452700" y="1611446"/>
              <a:ext cx="803326" cy="804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8" name="TextBox 38">
              <a:extLst>
                <a:ext uri="{FF2B5EF4-FFF2-40B4-BE49-F238E27FC236}">
                  <a16:creationId xmlns:a16="http://schemas.microsoft.com/office/drawing/2014/main" id="{D67BCFD1-08D3-4BE4-B412-BCBF56EE86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1412" y="1660615"/>
              <a:ext cx="585901" cy="646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400">
                  <a:solidFill>
                    <a:schemeClr val="bg1"/>
                  </a:solidFill>
                  <a:latin typeface="方正行楷简体"/>
                  <a:ea typeface="方正行楷简体"/>
                  <a:cs typeface="方正行楷简体"/>
                </a:rPr>
                <a:t>1</a:t>
              </a:r>
              <a:endParaRPr lang="zh-CN" altLang="en-US" sz="2100">
                <a:solidFill>
                  <a:schemeClr val="bg1"/>
                </a:solidFill>
                <a:latin typeface="方正行楷简体"/>
                <a:ea typeface="方正行楷简体"/>
                <a:cs typeface="方正行楷简体"/>
              </a:endParaRPr>
            </a:p>
          </p:txBody>
        </p:sp>
      </p:grpSp>
      <p:grpSp>
        <p:nvGrpSpPr>
          <p:cNvPr id="6" name="组合 39">
            <a:extLst>
              <a:ext uri="{FF2B5EF4-FFF2-40B4-BE49-F238E27FC236}">
                <a16:creationId xmlns:a16="http://schemas.microsoft.com/office/drawing/2014/main" id="{F699C64D-6946-4F2F-8477-CA368E501A06}"/>
              </a:ext>
            </a:extLst>
          </p:cNvPr>
          <p:cNvGrpSpPr>
            <a:grpSpLocks/>
          </p:cNvGrpSpPr>
          <p:nvPr/>
        </p:nvGrpSpPr>
        <p:grpSpPr bwMode="auto">
          <a:xfrm>
            <a:off x="3540125" y="2921000"/>
            <a:ext cx="850900" cy="765175"/>
            <a:chOff x="1555091" y="1583582"/>
            <a:chExt cx="804923" cy="803326"/>
          </a:xfrm>
        </p:grpSpPr>
        <p:pic>
          <p:nvPicPr>
            <p:cNvPr id="17425" name="Picture 3" descr="D:\png\20150430-012_0008_图层-15.png">
              <a:extLst>
                <a:ext uri="{FF2B5EF4-FFF2-40B4-BE49-F238E27FC236}">
                  <a16:creationId xmlns:a16="http://schemas.microsoft.com/office/drawing/2014/main" id="{F207FAD7-C863-4C4B-A6FA-701C5936C3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6706130">
              <a:off x="1555890" y="1582783"/>
              <a:ext cx="803326" cy="804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6" name="TextBox 41">
              <a:extLst>
                <a:ext uri="{FF2B5EF4-FFF2-40B4-BE49-F238E27FC236}">
                  <a16:creationId xmlns:a16="http://schemas.microsoft.com/office/drawing/2014/main" id="{BD712BBD-EC2F-4EBE-8E44-E0DCA502EB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0867" y="1597913"/>
              <a:ext cx="585901" cy="646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400">
                  <a:solidFill>
                    <a:schemeClr val="bg1"/>
                  </a:solidFill>
                  <a:latin typeface="方正行楷简体"/>
                  <a:ea typeface="方正行楷简体"/>
                  <a:cs typeface="方正行楷简体"/>
                </a:rPr>
                <a:t>2</a:t>
              </a:r>
              <a:endParaRPr lang="zh-CN" altLang="en-US" sz="2100">
                <a:solidFill>
                  <a:schemeClr val="bg1"/>
                </a:solidFill>
                <a:latin typeface="方正行楷简体"/>
                <a:ea typeface="方正行楷简体"/>
                <a:cs typeface="方正行楷简体"/>
              </a:endParaRPr>
            </a:p>
          </p:txBody>
        </p:sp>
      </p:grpSp>
      <p:grpSp>
        <p:nvGrpSpPr>
          <p:cNvPr id="7" name="组合 46">
            <a:extLst>
              <a:ext uri="{FF2B5EF4-FFF2-40B4-BE49-F238E27FC236}">
                <a16:creationId xmlns:a16="http://schemas.microsoft.com/office/drawing/2014/main" id="{DEE36ABA-F870-4066-8D85-9FB600A544CF}"/>
              </a:ext>
            </a:extLst>
          </p:cNvPr>
          <p:cNvGrpSpPr>
            <a:grpSpLocks/>
          </p:cNvGrpSpPr>
          <p:nvPr/>
        </p:nvGrpSpPr>
        <p:grpSpPr bwMode="auto">
          <a:xfrm>
            <a:off x="3532188" y="4843463"/>
            <a:ext cx="858837" cy="765175"/>
            <a:chOff x="1482861" y="1411610"/>
            <a:chExt cx="812376" cy="803326"/>
          </a:xfrm>
        </p:grpSpPr>
        <p:pic>
          <p:nvPicPr>
            <p:cNvPr id="17423" name="Picture 3" descr="D:\png\20150430-012_0008_图层-15.png">
              <a:extLst>
                <a:ext uri="{FF2B5EF4-FFF2-40B4-BE49-F238E27FC236}">
                  <a16:creationId xmlns:a16="http://schemas.microsoft.com/office/drawing/2014/main" id="{18ACB94A-CF09-46FF-9234-575A2BF56E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6706130">
              <a:off x="1483660" y="1410811"/>
              <a:ext cx="803326" cy="804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24" name="TextBox 49">
              <a:extLst>
                <a:ext uri="{FF2B5EF4-FFF2-40B4-BE49-F238E27FC236}">
                  <a16:creationId xmlns:a16="http://schemas.microsoft.com/office/drawing/2014/main" id="{D0F74A4E-C99F-4E41-8DB3-7353434EFF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09335" y="1558098"/>
              <a:ext cx="585902" cy="646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400">
                  <a:solidFill>
                    <a:schemeClr val="bg1"/>
                  </a:solidFill>
                  <a:latin typeface="方正行楷简体"/>
                  <a:ea typeface="方正行楷简体"/>
                  <a:cs typeface="方正行楷简体"/>
                </a:rPr>
                <a:t>3</a:t>
              </a:r>
              <a:endParaRPr lang="zh-CN" altLang="en-US" sz="2100">
                <a:solidFill>
                  <a:schemeClr val="bg1"/>
                </a:solidFill>
                <a:latin typeface="方正行楷简体"/>
                <a:ea typeface="方正行楷简体"/>
                <a:cs typeface="方正行楷简体"/>
              </a:endParaRPr>
            </a:p>
          </p:txBody>
        </p:sp>
      </p:grpSp>
      <p:sp>
        <p:nvSpPr>
          <p:cNvPr id="17421" name="矩形 64">
            <a:extLst>
              <a:ext uri="{FF2B5EF4-FFF2-40B4-BE49-F238E27FC236}">
                <a16:creationId xmlns:a16="http://schemas.microsoft.com/office/drawing/2014/main" id="{058664AE-1BEC-43A1-9F4B-F30E47A76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5994400"/>
            <a:ext cx="1571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2197DC-7595-4C27-9DD3-1369C32C45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638" y="3390900"/>
            <a:ext cx="3149600" cy="24003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800" b="1">
                <a:latin typeface="华文楷体" panose="02010600040101010101" pitchFamily="2" charset="-122"/>
                <a:ea typeface="华文楷体" panose="02010600040101010101" pitchFamily="2" charset="-122"/>
              </a:rPr>
              <a:t>       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经历了由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农业互助组、初级农业生产合作社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到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高级农业生产合作社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三个阶段。</a:t>
            </a:r>
            <a:endParaRPr lang="zh-CN" altLang="en-US" sz="2400"/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8" descr="http://pic37.nipic.com/20140104/13596857_144037579000_2.jpg">
            <a:extLst>
              <a:ext uri="{FF2B5EF4-FFF2-40B4-BE49-F238E27FC236}">
                <a16:creationId xmlns:a16="http://schemas.microsoft.com/office/drawing/2014/main" id="{2820B3B1-715E-40A0-898D-B3F8A535B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565B4807-8937-4408-91D3-165553BC9B7F}"/>
              </a:ext>
            </a:extLst>
          </p:cNvPr>
          <p:cNvSpPr/>
          <p:nvPr/>
        </p:nvSpPr>
        <p:spPr bwMode="auto">
          <a:xfrm flipV="1">
            <a:off x="0" y="6855303"/>
            <a:ext cx="12192000" cy="43542"/>
          </a:xfrm>
          <a:prstGeom prst="rect">
            <a:avLst/>
          </a:prstGeom>
          <a:solidFill>
            <a:srgbClr val="6633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2">
                <a:lumMod val="60000"/>
                <a:lumOff val="40000"/>
                <a:alpha val="40000"/>
              </a:schemeClr>
            </a:glow>
          </a:effectLst>
        </p:spPr>
        <p:txBody>
          <a:bodyPr lIns="78145" tIns="39072" rIns="78145" bIns="39072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defTabSz="914292">
              <a:defRPr/>
            </a:pPr>
            <a:endParaRPr lang="zh-CN" altLang="en-US" dirty="0">
              <a:ln>
                <a:solidFill>
                  <a:srgbClr val="660033"/>
                </a:solidFill>
              </a:ln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2B89D3-D668-446B-85AF-F9F9240355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050" y="3435350"/>
            <a:ext cx="10445750" cy="817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结果：</a:t>
            </a: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1955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年，全国掀起农业合作化的高潮。</a:t>
            </a:r>
            <a:r>
              <a:rPr lang="en-US" altLang="zh-CN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zh-CN" altLang="en-US" sz="2400" b="1">
                <a:solidFill>
                  <a:srgbClr val="0000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全国绝大多数农户参加了农业生产合作社。</a:t>
            </a:r>
          </a:p>
        </p:txBody>
      </p:sp>
      <p:graphicFrame>
        <p:nvGraphicFramePr>
          <p:cNvPr id="23" name="Group 51">
            <a:extLst>
              <a:ext uri="{FF2B5EF4-FFF2-40B4-BE49-F238E27FC236}">
                <a16:creationId xmlns:a16="http://schemas.microsoft.com/office/drawing/2014/main" id="{5DF51168-1BC2-4402-A77E-C71D0C97F0C3}"/>
              </a:ext>
            </a:extLst>
          </p:cNvPr>
          <p:cNvGraphicFramePr>
            <a:graphicFrameLocks noGrp="1"/>
          </p:cNvGraphicFramePr>
          <p:nvPr/>
        </p:nvGraphicFramePr>
        <p:xfrm>
          <a:off x="908050" y="1187250"/>
          <a:ext cx="10177130" cy="1517606"/>
        </p:xfrm>
        <a:graphic>
          <a:graphicData uri="http://schemas.openxmlformats.org/drawingml/2006/table">
            <a:tbl>
              <a:tblPr firstRow="1" firstCol="1" bandRow="1" bandCol="1">
                <a:tableStyleId>{72833802-FEF1-4C79-8D5D-14CF1EAF98D9}</a:tableStyleId>
              </a:tblPr>
              <a:tblGrid>
                <a:gridCol w="24962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62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0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参加合作社农户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占全国农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民总数（</a:t>
                      </a:r>
                      <a:r>
                        <a:rPr kumimoji="0" 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%</a:t>
                      </a: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）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参加高级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生产合作社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占全国农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户总数（</a:t>
                      </a:r>
                      <a:r>
                        <a:rPr kumimoji="0" 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%</a:t>
                      </a:r>
                      <a:r>
                        <a:rPr kumimoji="0" lang="zh-CN" altLang="en-US" sz="24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楷体" pitchFamily="2" charset="-122"/>
                          <a:ea typeface="华文楷体" pitchFamily="2" charset="-122"/>
                        </a:rPr>
                        <a:t>）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4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 </a:t>
                      </a:r>
                      <a:r>
                        <a:rPr kumimoji="0" 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1.18</a:t>
                      </a: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亿户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  </a:t>
                      </a:r>
                      <a:r>
                        <a:rPr kumimoji="0" 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96.3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</a:t>
                      </a:r>
                      <a:r>
                        <a:rPr kumimoji="0" 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1.0742</a:t>
                      </a: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亿户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  </a:t>
                      </a:r>
                      <a:r>
                        <a:rPr kumimoji="0" lang="en-US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87.8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marL="95233" marR="95233" marT="44571" marB="445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CF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440" name="Rectangle 42">
            <a:extLst>
              <a:ext uri="{FF2B5EF4-FFF2-40B4-BE49-F238E27FC236}">
                <a16:creationId xmlns:a16="http://schemas.microsoft.com/office/drawing/2014/main" id="{445B4DFC-81A9-4997-B40C-F7B824C19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361950"/>
            <a:ext cx="4735513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8145" tIns="39072" rIns="78145" bIns="39072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1956</a:t>
            </a: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年底农业社会主义改造的情况</a:t>
            </a: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  <p:tag name="ISPRING_ULTRA_SCORM_COURSE_ID" val="6801A1B2-C492-48B5-95D3-2C381A5C362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7"/>
  <p:tag name="KSO_WM_DOC_GUID" val="{e7dd2cb8-0ae0-4778-b19b-b0d652e0e0d8}"/>
</p:tagLst>
</file>

<file path=ppt/theme/theme1.xml><?xml version="1.0" encoding="utf-8"?>
<a:theme xmlns:a="http://schemas.openxmlformats.org/drawingml/2006/main" name="PPT定制1801380800">
  <a:themeElements>
    <a:clrScheme name="自定义 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3A44"/>
      </a:accent1>
      <a:accent2>
        <a:srgbClr val="85AD9E"/>
      </a:accent2>
      <a:accent3>
        <a:srgbClr val="FFB755"/>
      </a:accent3>
      <a:accent4>
        <a:srgbClr val="F8BCAE"/>
      </a:accent4>
      <a:accent5>
        <a:srgbClr val="333333"/>
      </a:accent5>
      <a:accent6>
        <a:srgbClr val="AA8F76"/>
      </a:accent6>
      <a:hlink>
        <a:srgbClr val="133A44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3634</TotalTime>
  <Words>1565</Words>
  <Application>Microsoft Office PowerPoint</Application>
  <PresentationFormat>宽屏</PresentationFormat>
  <Paragraphs>173</Paragraphs>
  <Slides>36</Slides>
  <Notes>13</Notes>
  <HiddenSlides>0</HiddenSlides>
  <MMClips>2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3" baseType="lpstr">
      <vt:lpstr>等线</vt:lpstr>
      <vt:lpstr>Akzidenz-Grotesk BQ Condensed</vt:lpstr>
      <vt:lpstr>Agency FB</vt:lpstr>
      <vt:lpstr>仿宋</vt:lpstr>
      <vt:lpstr>华文新魏</vt:lpstr>
      <vt:lpstr>Tahoma</vt:lpstr>
      <vt:lpstr>Calibri</vt:lpstr>
      <vt:lpstr>微软雅黑</vt:lpstr>
      <vt:lpstr>华文隶书</vt:lpstr>
      <vt:lpstr>华文楷体</vt:lpstr>
      <vt:lpstr>方正行楷简体</vt:lpstr>
      <vt:lpstr>Arial</vt:lpstr>
      <vt:lpstr>黑体</vt:lpstr>
      <vt:lpstr>宋体</vt:lpstr>
      <vt:lpstr>Arial Black</vt:lpstr>
      <vt:lpstr>PPT定制1801380800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tukuppt</dc:subject>
  <dc:creator>www.tukuppt.com</dc:creator>
  <cp:lastModifiedBy>会玲 郭</cp:lastModifiedBy>
  <cp:revision>211</cp:revision>
  <dcterms:created xsi:type="dcterms:W3CDTF">2019-03-29T09:14:03Z</dcterms:created>
  <dcterms:modified xsi:type="dcterms:W3CDTF">2020-03-04T07:26:22Z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